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2" r:id="rId4"/>
    <p:sldId id="271" r:id="rId5"/>
    <p:sldId id="273" r:id="rId6"/>
    <p:sldId id="269" r:id="rId7"/>
    <p:sldId id="270" r:id="rId8"/>
    <p:sldId id="268" r:id="rId9"/>
    <p:sldId id="275" r:id="rId10"/>
    <p:sldId id="276" r:id="rId11"/>
    <p:sldId id="277" r:id="rId12"/>
    <p:sldId id="282" r:id="rId13"/>
    <p:sldId id="278" r:id="rId14"/>
    <p:sldId id="258" r:id="rId15"/>
    <p:sldId id="281" r:id="rId16"/>
    <p:sldId id="259" r:id="rId17"/>
    <p:sldId id="283" r:id="rId18"/>
    <p:sldId id="284" r:id="rId19"/>
    <p:sldId id="286" r:id="rId20"/>
    <p:sldId id="287" r:id="rId21"/>
    <p:sldId id="285" r:id="rId22"/>
    <p:sldId id="28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CC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6F892-9889-41F4-8CFD-9CE2DEC783D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9ADF86-AFD7-4F70-831C-9D1D339A1CD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ABE4A9-EACB-4808-976E-0BAB2AED56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EAF742-CB43-4C68-B1AA-2B0AEF16675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62F1726-BDFE-46A5-B842-BF1E4D639D07}"/>
              </a:ext>
            </a:extLst>
          </p:cNvPr>
          <p:cNvSpPr>
            <a:spLocks noGrp="1"/>
          </p:cNvSpPr>
          <p:nvPr>
            <p:ph type="sldNum" sz="quarter" idx="12"/>
          </p:nvPr>
        </p:nvSpPr>
        <p:spPr/>
        <p:txBody>
          <a:bodyPr/>
          <a:lstStyle>
            <a:lvl1pPr>
              <a:defRPr/>
            </a:lvl1pPr>
          </a:lstStyle>
          <a:p>
            <a:fld id="{C14B298F-F79D-433C-867F-F691AE1A6D60}" type="slidenum">
              <a:rPr lang="en-US" altLang="en-US"/>
              <a:pPr/>
              <a:t>‹#›</a:t>
            </a:fld>
            <a:endParaRPr lang="en-US" altLang="en-US"/>
          </a:p>
        </p:txBody>
      </p:sp>
    </p:spTree>
    <p:extLst>
      <p:ext uri="{BB962C8B-B14F-4D97-AF65-F5344CB8AC3E}">
        <p14:creationId xmlns:p14="http://schemas.microsoft.com/office/powerpoint/2010/main" val="1425869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3F8A-6A92-4C8B-9A0F-B1EDCF7B11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72068F-6D66-4A7D-8A19-160BCB9269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F98BE-7794-4D6C-8188-7CCCC4029EB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90A7B15-8C31-4129-BFE0-4DFC4D2658E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888D1DA-5E12-433E-969C-B39C6F43C352}"/>
              </a:ext>
            </a:extLst>
          </p:cNvPr>
          <p:cNvSpPr>
            <a:spLocks noGrp="1"/>
          </p:cNvSpPr>
          <p:nvPr>
            <p:ph type="sldNum" sz="quarter" idx="12"/>
          </p:nvPr>
        </p:nvSpPr>
        <p:spPr/>
        <p:txBody>
          <a:bodyPr/>
          <a:lstStyle>
            <a:lvl1pPr>
              <a:defRPr/>
            </a:lvl1pPr>
          </a:lstStyle>
          <a:p>
            <a:fld id="{204777B9-BE35-49D7-9762-35D0DCD806BE}" type="slidenum">
              <a:rPr lang="en-US" altLang="en-US"/>
              <a:pPr/>
              <a:t>‹#›</a:t>
            </a:fld>
            <a:endParaRPr lang="en-US" altLang="en-US"/>
          </a:p>
        </p:txBody>
      </p:sp>
    </p:spTree>
    <p:extLst>
      <p:ext uri="{BB962C8B-B14F-4D97-AF65-F5344CB8AC3E}">
        <p14:creationId xmlns:p14="http://schemas.microsoft.com/office/powerpoint/2010/main" val="866248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EBB984-949A-4C0C-88D1-BC6249139AF9}"/>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E67664-33CF-4B9A-A05F-A2795E8F92FB}"/>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9C636-36F0-4BF0-897F-3AB1E139847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C0662B9-724F-4FF7-A2EE-05A0330E17E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15C46B-36A9-401A-A22A-724155E3CE10}"/>
              </a:ext>
            </a:extLst>
          </p:cNvPr>
          <p:cNvSpPr>
            <a:spLocks noGrp="1"/>
          </p:cNvSpPr>
          <p:nvPr>
            <p:ph type="sldNum" sz="quarter" idx="12"/>
          </p:nvPr>
        </p:nvSpPr>
        <p:spPr/>
        <p:txBody>
          <a:bodyPr/>
          <a:lstStyle>
            <a:lvl1pPr>
              <a:defRPr/>
            </a:lvl1pPr>
          </a:lstStyle>
          <a:p>
            <a:fld id="{F7433953-8E63-46AD-8360-DE806848DAB9}" type="slidenum">
              <a:rPr lang="en-US" altLang="en-US"/>
              <a:pPr/>
              <a:t>‹#›</a:t>
            </a:fld>
            <a:endParaRPr lang="en-US" altLang="en-US"/>
          </a:p>
        </p:txBody>
      </p:sp>
    </p:spTree>
    <p:extLst>
      <p:ext uri="{BB962C8B-B14F-4D97-AF65-F5344CB8AC3E}">
        <p14:creationId xmlns:p14="http://schemas.microsoft.com/office/powerpoint/2010/main" val="4149784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C5B9-6AEE-48C5-8BBF-5FD004AA4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E6EEEC-3316-4A54-8FB7-05608D9A1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E64D5-1260-48DB-A8A9-2E875127065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C9C7A57-5038-4711-96C1-ECFDCDC7EA6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0B282B-86D2-45AC-B67F-4BCF73A53C8A}"/>
              </a:ext>
            </a:extLst>
          </p:cNvPr>
          <p:cNvSpPr>
            <a:spLocks noGrp="1"/>
          </p:cNvSpPr>
          <p:nvPr>
            <p:ph type="sldNum" sz="quarter" idx="12"/>
          </p:nvPr>
        </p:nvSpPr>
        <p:spPr/>
        <p:txBody>
          <a:bodyPr/>
          <a:lstStyle>
            <a:lvl1pPr>
              <a:defRPr/>
            </a:lvl1pPr>
          </a:lstStyle>
          <a:p>
            <a:fld id="{0618255F-259A-4934-A1BC-4E0ACDAA673A}" type="slidenum">
              <a:rPr lang="en-US" altLang="en-US"/>
              <a:pPr/>
              <a:t>‹#›</a:t>
            </a:fld>
            <a:endParaRPr lang="en-US" altLang="en-US"/>
          </a:p>
        </p:txBody>
      </p:sp>
    </p:spTree>
    <p:extLst>
      <p:ext uri="{BB962C8B-B14F-4D97-AF65-F5344CB8AC3E}">
        <p14:creationId xmlns:p14="http://schemas.microsoft.com/office/powerpoint/2010/main" val="4093589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39FF-40A7-4CAF-A12E-9F6CE6F1BD3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866604-575D-44E8-A2ED-62B32C40A90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C62C767-0165-444F-BA50-66533BFAEF0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67E3C50-81AC-4AC3-A6CB-97F933A86B6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F4F2D64-BCCD-4E3F-9426-699AAA0F172F}"/>
              </a:ext>
            </a:extLst>
          </p:cNvPr>
          <p:cNvSpPr>
            <a:spLocks noGrp="1"/>
          </p:cNvSpPr>
          <p:nvPr>
            <p:ph type="sldNum" sz="quarter" idx="12"/>
          </p:nvPr>
        </p:nvSpPr>
        <p:spPr/>
        <p:txBody>
          <a:bodyPr/>
          <a:lstStyle>
            <a:lvl1pPr>
              <a:defRPr/>
            </a:lvl1pPr>
          </a:lstStyle>
          <a:p>
            <a:fld id="{3F4BC96D-42BA-4013-9B7F-E22806398FBF}" type="slidenum">
              <a:rPr lang="en-US" altLang="en-US"/>
              <a:pPr/>
              <a:t>‹#›</a:t>
            </a:fld>
            <a:endParaRPr lang="en-US" altLang="en-US"/>
          </a:p>
        </p:txBody>
      </p:sp>
    </p:spTree>
    <p:extLst>
      <p:ext uri="{BB962C8B-B14F-4D97-AF65-F5344CB8AC3E}">
        <p14:creationId xmlns:p14="http://schemas.microsoft.com/office/powerpoint/2010/main" val="4054545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748A-07E5-482C-BCE4-CF67763F59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09B51B-EDD8-4A9F-9F6F-253A4829B011}"/>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6BF2B0-6250-490E-8289-39E1BB38085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68316-B104-42C5-9793-56AB6DED174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9134FB5-730A-4E97-8659-E5D3ACB08F9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AA9BDF-EDF7-4C7F-8CC3-5AFB79288F22}"/>
              </a:ext>
            </a:extLst>
          </p:cNvPr>
          <p:cNvSpPr>
            <a:spLocks noGrp="1"/>
          </p:cNvSpPr>
          <p:nvPr>
            <p:ph type="sldNum" sz="quarter" idx="12"/>
          </p:nvPr>
        </p:nvSpPr>
        <p:spPr/>
        <p:txBody>
          <a:bodyPr/>
          <a:lstStyle>
            <a:lvl1pPr>
              <a:defRPr/>
            </a:lvl1pPr>
          </a:lstStyle>
          <a:p>
            <a:fld id="{680DB064-2DB6-4DDA-A0AE-C5390010CDEC}" type="slidenum">
              <a:rPr lang="en-US" altLang="en-US"/>
              <a:pPr/>
              <a:t>‹#›</a:t>
            </a:fld>
            <a:endParaRPr lang="en-US" altLang="en-US"/>
          </a:p>
        </p:txBody>
      </p:sp>
    </p:spTree>
    <p:extLst>
      <p:ext uri="{BB962C8B-B14F-4D97-AF65-F5344CB8AC3E}">
        <p14:creationId xmlns:p14="http://schemas.microsoft.com/office/powerpoint/2010/main" val="1427072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ED72-6150-4B70-B595-E0F6E651FA1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D80161-6E15-45F2-97C0-E608AA32160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74942-0F17-4483-81E4-F4FFA21CE6D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BCA047-06F5-4EFC-81D7-0D730EAA9D7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E6921F-BB4E-4CE1-AC01-9559E699E7E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BB2F14-C84D-4E66-9E24-A903B982907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CE974C6-5127-4F8A-A562-24C59429B42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2EBCFD3-2F56-4ECF-B2C1-568347D50DBF}"/>
              </a:ext>
            </a:extLst>
          </p:cNvPr>
          <p:cNvSpPr>
            <a:spLocks noGrp="1"/>
          </p:cNvSpPr>
          <p:nvPr>
            <p:ph type="sldNum" sz="quarter" idx="12"/>
          </p:nvPr>
        </p:nvSpPr>
        <p:spPr/>
        <p:txBody>
          <a:bodyPr/>
          <a:lstStyle>
            <a:lvl1pPr>
              <a:defRPr/>
            </a:lvl1pPr>
          </a:lstStyle>
          <a:p>
            <a:fld id="{5F51C9DF-0D27-419B-A970-44388594DF99}" type="slidenum">
              <a:rPr lang="en-US" altLang="en-US"/>
              <a:pPr/>
              <a:t>‹#›</a:t>
            </a:fld>
            <a:endParaRPr lang="en-US" altLang="en-US"/>
          </a:p>
        </p:txBody>
      </p:sp>
    </p:spTree>
    <p:extLst>
      <p:ext uri="{BB962C8B-B14F-4D97-AF65-F5344CB8AC3E}">
        <p14:creationId xmlns:p14="http://schemas.microsoft.com/office/powerpoint/2010/main" val="1858400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8540-ACEE-44D7-A846-98D2A58FFB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C85EBD-FFF0-4ED1-A562-26BDE65F181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5416310-8316-4A3C-B480-1C18C216705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E3CDBC3-3135-4678-9D5B-64E0BA6980B6}"/>
              </a:ext>
            </a:extLst>
          </p:cNvPr>
          <p:cNvSpPr>
            <a:spLocks noGrp="1"/>
          </p:cNvSpPr>
          <p:nvPr>
            <p:ph type="sldNum" sz="quarter" idx="12"/>
          </p:nvPr>
        </p:nvSpPr>
        <p:spPr/>
        <p:txBody>
          <a:bodyPr/>
          <a:lstStyle>
            <a:lvl1pPr>
              <a:defRPr/>
            </a:lvl1pPr>
          </a:lstStyle>
          <a:p>
            <a:fld id="{FC3ED9E7-FE0E-414D-B383-AD039F89CEA7}" type="slidenum">
              <a:rPr lang="en-US" altLang="en-US"/>
              <a:pPr/>
              <a:t>‹#›</a:t>
            </a:fld>
            <a:endParaRPr lang="en-US" altLang="en-US"/>
          </a:p>
        </p:txBody>
      </p:sp>
    </p:spTree>
    <p:extLst>
      <p:ext uri="{BB962C8B-B14F-4D97-AF65-F5344CB8AC3E}">
        <p14:creationId xmlns:p14="http://schemas.microsoft.com/office/powerpoint/2010/main" val="2353712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A835F4-025A-403B-B6C6-F5357125388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6C138D3-5139-4650-9BC8-275B91BA69C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9375F81-B7A1-491B-9B11-8F2DFBE1E02E}"/>
              </a:ext>
            </a:extLst>
          </p:cNvPr>
          <p:cNvSpPr>
            <a:spLocks noGrp="1"/>
          </p:cNvSpPr>
          <p:nvPr>
            <p:ph type="sldNum" sz="quarter" idx="12"/>
          </p:nvPr>
        </p:nvSpPr>
        <p:spPr/>
        <p:txBody>
          <a:bodyPr/>
          <a:lstStyle>
            <a:lvl1pPr>
              <a:defRPr/>
            </a:lvl1pPr>
          </a:lstStyle>
          <a:p>
            <a:fld id="{2C8AD982-35DB-4AB8-96B1-B8FC423E9554}" type="slidenum">
              <a:rPr lang="en-US" altLang="en-US"/>
              <a:pPr/>
              <a:t>‹#›</a:t>
            </a:fld>
            <a:endParaRPr lang="en-US" altLang="en-US"/>
          </a:p>
        </p:txBody>
      </p:sp>
    </p:spTree>
    <p:extLst>
      <p:ext uri="{BB962C8B-B14F-4D97-AF65-F5344CB8AC3E}">
        <p14:creationId xmlns:p14="http://schemas.microsoft.com/office/powerpoint/2010/main" val="2141668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3E39A-1B18-474C-B976-1D0EE4106FC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849738-C7CA-45F6-BC55-F445BEAD701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D1AF0D-ED18-4984-B2F0-0D2FDB58DA5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2B1C2-C47A-4389-A18F-62FAAE81A8E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195C62C-A2A3-4FB1-BC88-F00011C02F5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7EC2EC5-5EF5-4B1D-B1E4-01D15078A760}"/>
              </a:ext>
            </a:extLst>
          </p:cNvPr>
          <p:cNvSpPr>
            <a:spLocks noGrp="1"/>
          </p:cNvSpPr>
          <p:nvPr>
            <p:ph type="sldNum" sz="quarter" idx="12"/>
          </p:nvPr>
        </p:nvSpPr>
        <p:spPr/>
        <p:txBody>
          <a:bodyPr/>
          <a:lstStyle>
            <a:lvl1pPr>
              <a:defRPr/>
            </a:lvl1pPr>
          </a:lstStyle>
          <a:p>
            <a:fld id="{30711F7D-4CE2-4614-B6CF-04378280C512}" type="slidenum">
              <a:rPr lang="en-US" altLang="en-US"/>
              <a:pPr/>
              <a:t>‹#›</a:t>
            </a:fld>
            <a:endParaRPr lang="en-US" altLang="en-US"/>
          </a:p>
        </p:txBody>
      </p:sp>
    </p:spTree>
    <p:extLst>
      <p:ext uri="{BB962C8B-B14F-4D97-AF65-F5344CB8AC3E}">
        <p14:creationId xmlns:p14="http://schemas.microsoft.com/office/powerpoint/2010/main" val="2067793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7639-2F9F-4607-8C9E-2CC90D4A4D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DBCA14-588C-4A30-8181-33CF769D5E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E631FE-961E-415D-9171-1FDD26D895E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FE7228-56C1-4A34-94AA-2365888436A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82FCAD4-7D17-42FA-8C66-3AE38947A6C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7A434FE-AF8C-4ED7-8E2B-700C6EA236D0}"/>
              </a:ext>
            </a:extLst>
          </p:cNvPr>
          <p:cNvSpPr>
            <a:spLocks noGrp="1"/>
          </p:cNvSpPr>
          <p:nvPr>
            <p:ph type="sldNum" sz="quarter" idx="12"/>
          </p:nvPr>
        </p:nvSpPr>
        <p:spPr/>
        <p:txBody>
          <a:bodyPr/>
          <a:lstStyle>
            <a:lvl1pPr>
              <a:defRPr/>
            </a:lvl1pPr>
          </a:lstStyle>
          <a:p>
            <a:fld id="{C500EA75-60F1-4A80-8F25-F0404ED5388B}" type="slidenum">
              <a:rPr lang="en-US" altLang="en-US"/>
              <a:pPr/>
              <a:t>‹#›</a:t>
            </a:fld>
            <a:endParaRPr lang="en-US" altLang="en-US"/>
          </a:p>
        </p:txBody>
      </p:sp>
    </p:spTree>
    <p:extLst>
      <p:ext uri="{BB962C8B-B14F-4D97-AF65-F5344CB8AC3E}">
        <p14:creationId xmlns:p14="http://schemas.microsoft.com/office/powerpoint/2010/main" val="1594434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F232CB-889E-4E0C-AA71-50ABB8588DD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3367D52-C876-4FC0-AA1E-8450581948B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AE79BD3-EC35-445C-B38D-CCDB6ABBE0F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0027D683-36D9-4871-9A14-CB2AFCE9680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55718A62-1FAA-4D25-8C0B-ED18BD551E8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4199000-CEAD-4F03-8E85-675A9607F3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Gamma_ra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tmooc.org/hub/tag/buffer-app"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flickr.com/photos/free-images-flickr/3606696587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19F8373-9959-4289-B02B-B2F377A5FA03}"/>
              </a:ext>
            </a:extLst>
          </p:cNvPr>
          <p:cNvSpPr>
            <a:spLocks noGrp="1" noChangeArrowheads="1"/>
          </p:cNvSpPr>
          <p:nvPr>
            <p:ph type="ctrTitle"/>
          </p:nvPr>
        </p:nvSpPr>
        <p:spPr>
          <a:xfrm>
            <a:off x="685800" y="2130425"/>
            <a:ext cx="7772400" cy="1470025"/>
          </a:xfrm>
        </p:spPr>
        <p:txBody>
          <a:bodyPr anchor="ctr"/>
          <a:lstStyle/>
          <a:p>
            <a:r>
              <a:rPr lang="en-US" altLang="en-US" sz="4400" dirty="0"/>
              <a:t>Alpha Beta and Gamma Decay</a:t>
            </a:r>
          </a:p>
        </p:txBody>
      </p:sp>
      <p:sp>
        <p:nvSpPr>
          <p:cNvPr id="2051" name="Rectangle 3">
            <a:extLst>
              <a:ext uri="{FF2B5EF4-FFF2-40B4-BE49-F238E27FC236}">
                <a16:creationId xmlns:a16="http://schemas.microsoft.com/office/drawing/2014/main" id="{C64A6695-413D-4C85-9EBC-C3F08C50E957}"/>
              </a:ext>
            </a:extLst>
          </p:cNvPr>
          <p:cNvSpPr>
            <a:spLocks noGrp="1" noChangeArrowheads="1"/>
          </p:cNvSpPr>
          <p:nvPr>
            <p:ph type="subTitle" idx="1"/>
          </p:nvPr>
        </p:nvSpPr>
        <p:spPr>
          <a:xfrm>
            <a:off x="1371600" y="3886200"/>
            <a:ext cx="6400800" cy="1752600"/>
          </a:xfrm>
        </p:spPr>
        <p:txBody>
          <a:bodyPr/>
          <a:lstStyle/>
          <a:p>
            <a:r>
              <a:rPr lang="en-US" altLang="en-US" sz="3200" dirty="0"/>
              <a:t>For The Linguistic Learner and for the Visual Learner In Each of You!</a:t>
            </a:r>
          </a:p>
          <a:p>
            <a:r>
              <a:rPr lang="en-US" altLang="en-US" sz="3200" dirty="0"/>
              <a:t>(notes, and some pics!)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3" nodeType="afterEffect">
                                  <p:stCondLst>
                                    <p:cond delay="1000"/>
                                  </p:stCondLst>
                                  <p:iterate type="lt">
                                    <p:tmPct val="0"/>
                                  </p:iterate>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par>
                          <p:cTn id="8" fill="hold" nodeType="afterGroup">
                            <p:stCondLst>
                              <p:cond delay="3000"/>
                            </p:stCondLst>
                            <p:childTnLst>
                              <p:par>
                                <p:cTn id="9" presetID="16" presetClass="emph" presetSubtype="0" fill="hold" grpId="4" nodeType="afterEffect">
                                  <p:stCondLst>
                                    <p:cond delay="0"/>
                                  </p:stCondLst>
                                  <p:iterate type="lt">
                                    <p:tmPct val="4000"/>
                                  </p:iterate>
                                  <p:childTnLst>
                                    <p:set>
                                      <p:cBhvr override="childStyle">
                                        <p:cTn id="10" dur="3000" fill="hold"/>
                                        <p:tgtEl>
                                          <p:spTgt spid="2050"/>
                                        </p:tgtEl>
                                        <p:attrNameLst>
                                          <p:attrName>style.color</p:attrName>
                                        </p:attrNameLst>
                                      </p:cBhvr>
                                      <p:to>
                                        <p:clrVal>
                                          <a:srgbClr val="0099FF"/>
                                        </p:clrVal>
                                      </p:to>
                                    </p:set>
                                    <p:set>
                                      <p:cBhvr>
                                        <p:cTn id="11" dur="3000" fill="hold"/>
                                        <p:tgtEl>
                                          <p:spTgt spid="2050"/>
                                        </p:tgtEl>
                                        <p:attrNameLst>
                                          <p:attrName>fillcolor</p:attrName>
                                        </p:attrNameLst>
                                      </p:cBhvr>
                                      <p:to>
                                        <p:clrVal>
                                          <a:srgbClr val="0099FF"/>
                                        </p:clrVal>
                                      </p:to>
                                    </p:set>
                                    <p:set>
                                      <p:cBhvr>
                                        <p:cTn id="12" dur="3000" fill="hold"/>
                                        <p:tgtEl>
                                          <p:spTgt spid="2050"/>
                                        </p:tgtEl>
                                        <p:attrNameLst>
                                          <p:attrName>fill.type</p:attrName>
                                        </p:attrNameLst>
                                      </p:cBhvr>
                                      <p:to>
                                        <p:strVal val="solid"/>
                                      </p:to>
                                    </p:set>
                                  </p:childTnLst>
                                </p:cTn>
                              </p:par>
                              <p:par>
                                <p:cTn id="13" presetID="35" presetClass="entr" presetSubtype="0" fill="hold" nodeType="withEffect">
                                  <p:stCondLst>
                                    <p:cond delay="0"/>
                                  </p:stCondLst>
                                  <p:iterate type="lt">
                                    <p:tmPct val="0"/>
                                  </p:iterate>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2000"/>
                                        <p:tgtEl>
                                          <p:spTgt spid="2051">
                                            <p:txEl>
                                              <p:pRg st="0" end="0"/>
                                            </p:txEl>
                                          </p:spTgt>
                                        </p:tgtEl>
                                      </p:cBhvr>
                                    </p:animEffect>
                                    <p:anim calcmode="lin" valueType="num">
                                      <p:cBhvr>
                                        <p:cTn id="16" dur="2000" fill="hold"/>
                                        <p:tgtEl>
                                          <p:spTgt spid="2051">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2051">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2051">
                                            <p:txEl>
                                              <p:pRg st="0" end="0"/>
                                            </p:txEl>
                                          </p:spTgt>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iterate type="lt">
                                    <p:tmPct val="0"/>
                                  </p:iterate>
                                  <p:childTnLst>
                                    <p:set>
                                      <p:cBhvr>
                                        <p:cTn id="20" dur="1" fill="hold">
                                          <p:stCondLst>
                                            <p:cond delay="0"/>
                                          </p:stCondLst>
                                        </p:cTn>
                                        <p:tgtEl>
                                          <p:spTgt spid="2051">
                                            <p:txEl>
                                              <p:pRg st="1" end="1"/>
                                            </p:txEl>
                                          </p:spTgt>
                                        </p:tgtEl>
                                        <p:attrNameLst>
                                          <p:attrName>style.visibility</p:attrName>
                                        </p:attrNameLst>
                                      </p:cBhvr>
                                      <p:to>
                                        <p:strVal val="visible"/>
                                      </p:to>
                                    </p:set>
                                    <p:animEffect transition="in" filter="fade">
                                      <p:cBhvr>
                                        <p:cTn id="21" dur="2000"/>
                                        <p:tgtEl>
                                          <p:spTgt spid="2051">
                                            <p:txEl>
                                              <p:pRg st="1" end="1"/>
                                            </p:txEl>
                                          </p:spTgt>
                                        </p:tgtEl>
                                      </p:cBhvr>
                                    </p:animEffect>
                                    <p:anim calcmode="lin" valueType="num">
                                      <p:cBhvr>
                                        <p:cTn id="22" dur="2000" fill="hold"/>
                                        <p:tgtEl>
                                          <p:spTgt spid="2051">
                                            <p:txEl>
                                              <p:pRg st="1" end="1"/>
                                            </p:txEl>
                                          </p:spTgt>
                                        </p:tgtEl>
                                        <p:attrNameLst>
                                          <p:attrName>style.rotation</p:attrName>
                                        </p:attrNameLst>
                                      </p:cBhvr>
                                      <p:tavLst>
                                        <p:tav tm="0">
                                          <p:val>
                                            <p:fltVal val="720"/>
                                          </p:val>
                                        </p:tav>
                                        <p:tav tm="100000">
                                          <p:val>
                                            <p:fltVal val="0"/>
                                          </p:val>
                                        </p:tav>
                                      </p:tavLst>
                                    </p:anim>
                                    <p:anim calcmode="lin" valueType="num">
                                      <p:cBhvr>
                                        <p:cTn id="23" dur="2000" fill="hold"/>
                                        <p:tgtEl>
                                          <p:spTgt spid="2051">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2051">
                                            <p:txEl>
                                              <p:pRg st="1" end="1"/>
                                            </p:txEl>
                                          </p:spTgt>
                                        </p:tgtEl>
                                        <p:attrNameLst>
                                          <p:attrName>ppt_w</p:attrName>
                                        </p:attrNameLst>
                                      </p:cBhvr>
                                      <p:tavLst>
                                        <p:tav tm="0">
                                          <p:val>
                                            <p:fltVal val="0"/>
                                          </p:val>
                                        </p:tav>
                                        <p:tav tm="100000">
                                          <p:val>
                                            <p:strVal val="#ppt_w"/>
                                          </p:val>
                                        </p:tav>
                                      </p:tavLst>
                                    </p:anim>
                                  </p:childTnLst>
                                </p:cTn>
                              </p:par>
                              <p:par>
                                <p:cTn id="25" presetID="20" presetClass="emph" presetSubtype="0" fill="hold" nodeType="withEffect">
                                  <p:stCondLst>
                                    <p:cond delay="500"/>
                                  </p:stCondLst>
                                  <p:iterate type="lt">
                                    <p:tmPct val="10000"/>
                                  </p:iterate>
                                  <p:childTnLst>
                                    <p:set>
                                      <p:cBhvr override="childStyle">
                                        <p:cTn id="26" dur="500" autoRev="1" fill="hold"/>
                                        <p:tgtEl>
                                          <p:spTgt spid="2051">
                                            <p:txEl>
                                              <p:pRg st="0" end="0"/>
                                            </p:txEl>
                                          </p:spTgt>
                                        </p:tgtEl>
                                        <p:attrNameLst>
                                          <p:attrName>style.color</p:attrName>
                                        </p:attrNameLst>
                                      </p:cBhvr>
                                      <p:to>
                                        <p:clrVal>
                                          <a:srgbClr val="FF0000"/>
                                        </p:clrVal>
                                      </p:to>
                                    </p:set>
                                    <p:set>
                                      <p:cBhvr>
                                        <p:cTn id="27" dur="500" autoRev="1" fill="hold"/>
                                        <p:tgtEl>
                                          <p:spTgt spid="2051">
                                            <p:txEl>
                                              <p:pRg st="0" end="0"/>
                                            </p:txEl>
                                          </p:spTgt>
                                        </p:tgtEl>
                                        <p:attrNameLst>
                                          <p:attrName>fillcolor</p:attrName>
                                        </p:attrNameLst>
                                      </p:cBhvr>
                                      <p:to>
                                        <p:clrVal>
                                          <a:srgbClr val="FF0000"/>
                                        </p:clrVal>
                                      </p:to>
                                    </p:set>
                                    <p:set>
                                      <p:cBhvr>
                                        <p:cTn id="28" dur="500" autoRev="1" fill="hold"/>
                                        <p:tgtEl>
                                          <p:spTgt spid="2051">
                                            <p:txEl>
                                              <p:pRg st="0" end="0"/>
                                            </p:txEl>
                                          </p:spTgt>
                                        </p:tgtEl>
                                        <p:attrNameLst>
                                          <p:attrName>fill.type</p:attrName>
                                        </p:attrNameLst>
                                      </p:cBhvr>
                                      <p:to>
                                        <p:strVal val="solid"/>
                                      </p:to>
                                    </p:set>
                                  </p:childTnLst>
                                </p:cTn>
                              </p:par>
                              <p:par>
                                <p:cTn id="29" presetID="20" presetClass="emph" presetSubtype="0" fill="hold" nodeType="withEffect">
                                  <p:stCondLst>
                                    <p:cond delay="500"/>
                                  </p:stCondLst>
                                  <p:iterate type="lt">
                                    <p:tmPct val="10000"/>
                                  </p:iterate>
                                  <p:childTnLst>
                                    <p:set>
                                      <p:cBhvr override="childStyle">
                                        <p:cTn id="30" dur="500" autoRev="1" fill="hold"/>
                                        <p:tgtEl>
                                          <p:spTgt spid="2051">
                                            <p:txEl>
                                              <p:pRg st="1" end="1"/>
                                            </p:txEl>
                                          </p:spTgt>
                                        </p:tgtEl>
                                        <p:attrNameLst>
                                          <p:attrName>style.color</p:attrName>
                                        </p:attrNameLst>
                                      </p:cBhvr>
                                      <p:to>
                                        <p:clrVal>
                                          <a:srgbClr val="FF0000"/>
                                        </p:clrVal>
                                      </p:to>
                                    </p:set>
                                    <p:set>
                                      <p:cBhvr>
                                        <p:cTn id="31" dur="500" autoRev="1" fill="hold"/>
                                        <p:tgtEl>
                                          <p:spTgt spid="2051">
                                            <p:txEl>
                                              <p:pRg st="1" end="1"/>
                                            </p:txEl>
                                          </p:spTgt>
                                        </p:tgtEl>
                                        <p:attrNameLst>
                                          <p:attrName>fillcolor</p:attrName>
                                        </p:attrNameLst>
                                      </p:cBhvr>
                                      <p:to>
                                        <p:clrVal>
                                          <a:srgbClr val="FF0000"/>
                                        </p:clrVal>
                                      </p:to>
                                    </p:set>
                                    <p:set>
                                      <p:cBhvr>
                                        <p:cTn id="32" dur="500" autoRev="1" fill="hold"/>
                                        <p:tgtEl>
                                          <p:spTgt spid="205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3"/>
      <p:bldP spid="2050" grpId="4"/>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1293-9928-4E49-BD49-E2C0433AC096}"/>
              </a:ext>
            </a:extLst>
          </p:cNvPr>
          <p:cNvSpPr>
            <a:spLocks noGrp="1"/>
          </p:cNvSpPr>
          <p:nvPr>
            <p:ph type="title"/>
          </p:nvPr>
        </p:nvSpPr>
        <p:spPr/>
        <p:txBody>
          <a:bodyPr/>
          <a:lstStyle/>
          <a:p>
            <a:r>
              <a:rPr lang="en-US" sz="2800" dirty="0"/>
              <a:t>Quickly, What Is A Nuclear Reaction, But Not A Transmutation?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C3FA06-6B17-41B9-A86D-0F323FD13624}"/>
                  </a:ext>
                </a:extLst>
              </p:cNvPr>
              <p:cNvSpPr>
                <a:spLocks noGrp="1"/>
              </p:cNvSpPr>
              <p:nvPr>
                <p:ph idx="1"/>
              </p:nvPr>
            </p:nvSpPr>
            <p:spPr/>
            <p:txBody>
              <a:bodyPr/>
              <a:lstStyle/>
              <a:p>
                <a:pPr algn="just"/>
                <a:r>
                  <a:rPr lang="en-US" sz="2000" dirty="0"/>
                  <a:t>Well, that would be gamma decay … During gamma decay, the number of protons does not change … The protons and neutrons (the nucleons) simply “rearrange” themselves into a more comfortable structure, and a very high frequency energy (a gamma ray) is released!</a:t>
                </a:r>
              </a:p>
              <a:p>
                <a:pPr algn="just"/>
                <a14:m>
                  <m:oMath xmlns:m="http://schemas.openxmlformats.org/officeDocument/2006/math">
                    <m:sPre>
                      <m:sPrePr>
                        <m:ctrlPr>
                          <a:rPr lang="en-US" i="1">
                            <a:latin typeface="Cambria Math" panose="02040503050406030204" pitchFamily="18" charset="0"/>
                          </a:rPr>
                        </m:ctrlPr>
                      </m:sPrePr>
                      <m:sub>
                        <m:r>
                          <a:rPr lang="en-US" b="0" i="1" smtClean="0">
                            <a:latin typeface="Cambria Math" panose="02040503050406030204" pitchFamily="18" charset="0"/>
                          </a:rPr>
                          <m:t>53</m:t>
                        </m:r>
                      </m:sub>
                      <m:sup>
                        <m:r>
                          <a:rPr lang="en-US" b="0" i="1" smtClean="0">
                            <a:latin typeface="Cambria Math" panose="02040503050406030204" pitchFamily="18" charset="0"/>
                          </a:rPr>
                          <m:t>131</m:t>
                        </m:r>
                      </m:sup>
                      <m:e>
                        <m:r>
                          <m:rPr>
                            <m:sty m:val="p"/>
                          </m:rPr>
                          <a:rPr lang="en-US" b="0" i="0" smtClean="0">
                            <a:latin typeface="Cambria Math" panose="02040503050406030204" pitchFamily="18" charset="0"/>
                          </a:rPr>
                          <m:t>I</m:t>
                        </m:r>
                      </m:e>
                    </m:sPre>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Pre>
                      <m:sPrePr>
                        <m:ctrlPr>
                          <a:rPr lang="en-US" i="1">
                            <a:latin typeface="Cambria Math" panose="02040503050406030204" pitchFamily="18" charset="0"/>
                            <a:cs typeface="Times New Roman" panose="02020603050405020304" pitchFamily="18" charset="0"/>
                          </a:rPr>
                        </m:ctrlPr>
                      </m:sPrePr>
                      <m:sub>
                        <m:r>
                          <a:rPr lang="en-US" b="0" i="1" smtClean="0">
                            <a:latin typeface="Cambria Math" panose="02040503050406030204" pitchFamily="18" charset="0"/>
                            <a:cs typeface="Times New Roman" panose="02020603050405020304" pitchFamily="18" charset="0"/>
                          </a:rPr>
                          <m:t>53</m:t>
                        </m:r>
                      </m:sub>
                      <m:sup>
                        <m:r>
                          <a:rPr lang="en-US" b="0" i="1" smtClean="0">
                            <a:latin typeface="Cambria Math" panose="02040503050406030204" pitchFamily="18" charset="0"/>
                          </a:rPr>
                          <m:t>131</m:t>
                        </m:r>
                      </m:sup>
                      <m:e>
                        <m:r>
                          <m:rPr>
                            <m:sty m:val="p"/>
                          </m:rPr>
                          <a:rPr lang="en-US" b="0" i="0" smtClean="0">
                            <a:latin typeface="Cambria Math" panose="02040503050406030204" pitchFamily="18" charset="0"/>
                          </a:rPr>
                          <m:t>I</m:t>
                        </m:r>
                      </m:e>
                    </m:sPre>
                  </m:oMath>
                </a14:m>
                <a:r>
                  <a:rPr lang="en-US" dirty="0"/>
                  <a:t> + </a:t>
                </a:r>
                <a:r>
                  <a:rPr lang="el-GR" sz="4000" dirty="0">
                    <a:latin typeface="Times New Roman" panose="02020603050405020304" pitchFamily="18" charset="0"/>
                    <a:cs typeface="Times New Roman" panose="02020603050405020304" pitchFamily="18" charset="0"/>
                  </a:rPr>
                  <a:t>γ</a:t>
                </a:r>
                <a:r>
                  <a:rPr lang="en-US" dirty="0"/>
                  <a:t>  </a:t>
                </a:r>
                <a:r>
                  <a:rPr lang="en-US" sz="2000" dirty="0"/>
                  <a:t>This is the symbol for a gamma ray … It is just a blast of high frequency electromagnetic energy</a:t>
                </a:r>
              </a:p>
              <a:p>
                <a:pPr marL="0" indent="0" algn="just">
                  <a:buNone/>
                </a:pPr>
                <a:r>
                  <a:rPr lang="en-US" sz="2000" dirty="0"/>
                  <a:t>     There is no change in the number of protons or</a:t>
                </a:r>
              </a:p>
              <a:p>
                <a:pPr marL="0" indent="0" algn="just">
                  <a:buNone/>
                </a:pPr>
                <a:r>
                  <a:rPr lang="en-US" sz="2000" dirty="0"/>
                  <a:t>     in the number of neutrons …</a:t>
                </a:r>
              </a:p>
            </p:txBody>
          </p:sp>
        </mc:Choice>
        <mc:Fallback xmlns="">
          <p:sp>
            <p:nvSpPr>
              <p:cNvPr id="3" name="Content Placeholder 2">
                <a:extLst>
                  <a:ext uri="{FF2B5EF4-FFF2-40B4-BE49-F238E27FC236}">
                    <a16:creationId xmlns:a16="http://schemas.microsoft.com/office/drawing/2014/main" id="{8BC3FA06-6B17-41B9-A86D-0F323FD13624}"/>
                  </a:ext>
                </a:extLst>
              </p:cNvPr>
              <p:cNvSpPr>
                <a:spLocks noGrp="1" noRot="1" noChangeAspect="1" noMove="1" noResize="1" noEditPoints="1" noAdjustHandles="1" noChangeArrowheads="1" noChangeShapeType="1" noTextEdit="1"/>
              </p:cNvSpPr>
              <p:nvPr>
                <p:ph idx="1"/>
              </p:nvPr>
            </p:nvSpPr>
            <p:spPr>
              <a:blipFill>
                <a:blip r:embed="rId2"/>
                <a:stretch>
                  <a:fillRect l="-667" t="-674" r="-741"/>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AF9ECF8E-E63B-4CA3-BB7A-4EE2E43CD6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10173" y="4046325"/>
            <a:ext cx="3676627" cy="2503170"/>
          </a:xfrm>
          <a:prstGeom prst="rect">
            <a:avLst/>
          </a:prstGeom>
        </p:spPr>
      </p:pic>
      <p:sp>
        <p:nvSpPr>
          <p:cNvPr id="19" name="TextBox 18">
            <a:extLst>
              <a:ext uri="{FF2B5EF4-FFF2-40B4-BE49-F238E27FC236}">
                <a16:creationId xmlns:a16="http://schemas.microsoft.com/office/drawing/2014/main" id="{4028810A-63EB-4593-9D0A-10120E30CA3D}"/>
              </a:ext>
            </a:extLst>
          </p:cNvPr>
          <p:cNvSpPr txBox="1"/>
          <p:nvPr/>
        </p:nvSpPr>
        <p:spPr>
          <a:xfrm>
            <a:off x="4819628" y="6647403"/>
            <a:ext cx="3276600" cy="230832"/>
          </a:xfrm>
          <a:prstGeom prst="rect">
            <a:avLst/>
          </a:prstGeom>
          <a:noFill/>
        </p:spPr>
        <p:txBody>
          <a:bodyPr wrap="square" rtlCol="0">
            <a:spAutoFit/>
          </a:bodyPr>
          <a:lstStyle/>
          <a:p>
            <a:r>
              <a:rPr lang="en-US" sz="900">
                <a:hlinkClick r:id="rId4" tooltip="https://en.wikipedia.org/wiki/Gamma_ray"/>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568256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 presetClass="entr" presetSubtype="0" fill="hold" nodeType="afterEffect">
                                  <p:stCondLst>
                                    <p:cond delay="125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childTnLst>
                          </p:cTn>
                        </p:par>
                        <p:par>
                          <p:cTn id="24" fill="hold">
                            <p:stCondLst>
                              <p:cond delay="3250"/>
                            </p:stCondLst>
                            <p:childTnLst>
                              <p:par>
                                <p:cTn id="25" presetID="1" presetClass="entr" presetSubtype="0" fill="hold" nodeType="afterEffect">
                                  <p:stCondLst>
                                    <p:cond delay="1250"/>
                                  </p:stCondLst>
                                  <p:childTnLst>
                                    <p:set>
                                      <p:cBhvr>
                                        <p:cTn id="26" dur="1" fill="hold">
                                          <p:stCondLst>
                                            <p:cond delay="2999"/>
                                          </p:stCondLst>
                                        </p:cTn>
                                        <p:tgtEl>
                                          <p:spTgt spid="3">
                                            <p:txEl>
                                              <p:pRg st="1" end="1"/>
                                            </p:txEl>
                                          </p:spTgt>
                                        </p:tgtEl>
                                        <p:attrNameLst>
                                          <p:attrName>style.visibility</p:attrName>
                                        </p:attrNameLst>
                                      </p:cBhvr>
                                      <p:to>
                                        <p:strVal val="visible"/>
                                      </p:to>
                                    </p:set>
                                  </p:childTnLst>
                                </p:cTn>
                              </p:par>
                            </p:childTnLst>
                          </p:cTn>
                        </p:par>
                        <p:par>
                          <p:cTn id="27" fill="hold">
                            <p:stCondLst>
                              <p:cond delay="7500"/>
                            </p:stCondLst>
                            <p:childTnLst>
                              <p:par>
                                <p:cTn id="28" presetID="1" presetClass="entr" presetSubtype="0" fill="hold" nodeType="afterEffect">
                                  <p:stCondLst>
                                    <p:cond delay="1250"/>
                                  </p:stCondLst>
                                  <p:childTnLst>
                                    <p:set>
                                      <p:cBhvr>
                                        <p:cTn id="29" dur="1" fill="hold">
                                          <p:stCondLst>
                                            <p:cond delay="2999"/>
                                          </p:stCondLst>
                                        </p:cTn>
                                        <p:tgtEl>
                                          <p:spTgt spid="3">
                                            <p:txEl>
                                              <p:pRg st="2" end="2"/>
                                            </p:txEl>
                                          </p:spTgt>
                                        </p:tgtEl>
                                        <p:attrNameLst>
                                          <p:attrName>style.visibility</p:attrName>
                                        </p:attrNameLst>
                                      </p:cBhvr>
                                      <p:to>
                                        <p:strVal val="visible"/>
                                      </p:to>
                                    </p:set>
                                  </p:childTnLst>
                                </p:cTn>
                              </p:par>
                            </p:childTnLst>
                          </p:cTn>
                        </p:par>
                        <p:par>
                          <p:cTn id="30" fill="hold">
                            <p:stCondLst>
                              <p:cond delay="11750"/>
                            </p:stCondLst>
                            <p:childTnLst>
                              <p:par>
                                <p:cTn id="31" presetID="1" presetClass="entr" presetSubtype="0" fill="hold" nodeType="afterEffect">
                                  <p:stCondLst>
                                    <p:cond delay="1250"/>
                                  </p:stCondLst>
                                  <p:childTnLst>
                                    <p:set>
                                      <p:cBhvr>
                                        <p:cTn id="32" dur="1" fill="hold">
                                          <p:stCondLst>
                                            <p:cond delay="2999"/>
                                          </p:stCondLst>
                                        </p:cTn>
                                        <p:tgtEl>
                                          <p:spTgt spid="3">
                                            <p:txEl>
                                              <p:pRg st="3" end="3"/>
                                            </p:txEl>
                                          </p:spTgt>
                                        </p:tgtEl>
                                        <p:attrNameLst>
                                          <p:attrName>style.visibility</p:attrName>
                                        </p:attrNameLst>
                                      </p:cBhvr>
                                      <p:to>
                                        <p:strVal val="visible"/>
                                      </p:to>
                                    </p:set>
                                  </p:childTnLst>
                                </p:cTn>
                              </p:par>
                            </p:childTnLst>
                          </p:cTn>
                        </p:par>
                        <p:par>
                          <p:cTn id="33" fill="hold">
                            <p:stCondLst>
                              <p:cond delay="16000"/>
                            </p:stCondLst>
                            <p:childTnLst>
                              <p:par>
                                <p:cTn id="34" presetID="14" presetClass="entr" presetSubtype="10" fill="hold" nodeType="afterEffect">
                                  <p:stCondLst>
                                    <p:cond delay="1250"/>
                                  </p:stCondLst>
                                  <p:childTnLst>
                                    <p:set>
                                      <p:cBhvr>
                                        <p:cTn id="35" dur="1" fill="hold">
                                          <p:stCondLst>
                                            <p:cond delay="0"/>
                                          </p:stCondLst>
                                        </p:cTn>
                                        <p:tgtEl>
                                          <p:spTgt spid="18"/>
                                        </p:tgtEl>
                                        <p:attrNameLst>
                                          <p:attrName>style.visibility</p:attrName>
                                        </p:attrNameLst>
                                      </p:cBhvr>
                                      <p:to>
                                        <p:strVal val="visible"/>
                                      </p:to>
                                    </p:set>
                                    <p:animEffect transition="in" filter="randombar(horizontal)">
                                      <p:cBhvr>
                                        <p:cTn id="36"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DBB3-E202-4796-96CB-938BBFC215D2}"/>
              </a:ext>
            </a:extLst>
          </p:cNvPr>
          <p:cNvSpPr>
            <a:spLocks noGrp="1"/>
          </p:cNvSpPr>
          <p:nvPr>
            <p:ph type="title"/>
          </p:nvPr>
        </p:nvSpPr>
        <p:spPr/>
        <p:txBody>
          <a:bodyPr/>
          <a:lstStyle/>
          <a:p>
            <a:r>
              <a:rPr lang="en-US" dirty="0"/>
              <a:t>What is Alpha Decay?</a:t>
            </a:r>
          </a:p>
        </p:txBody>
      </p:sp>
      <p:sp>
        <p:nvSpPr>
          <p:cNvPr id="3" name="Content Placeholder 2">
            <a:extLst>
              <a:ext uri="{FF2B5EF4-FFF2-40B4-BE49-F238E27FC236}">
                <a16:creationId xmlns:a16="http://schemas.microsoft.com/office/drawing/2014/main" id="{8F341047-D999-4503-8140-437A64724655}"/>
              </a:ext>
            </a:extLst>
          </p:cNvPr>
          <p:cNvSpPr>
            <a:spLocks noGrp="1"/>
          </p:cNvSpPr>
          <p:nvPr>
            <p:ph idx="1"/>
          </p:nvPr>
        </p:nvSpPr>
        <p:spPr/>
        <p:txBody>
          <a:bodyPr/>
          <a:lstStyle/>
          <a:p>
            <a:r>
              <a:rPr lang="en-US" sz="2000" dirty="0"/>
              <a:t>Alpha decay is a natural transmutation.  No outside force is required for it to occur.  There is only 1 reactant.  On the product side, an alpha particle is produced, and a new daughter nuclide is produced.  (A daughter nuclide is the term given to the new nuclide)</a:t>
            </a:r>
          </a:p>
          <a:p>
            <a:pPr marL="0" indent="0">
              <a:buNone/>
            </a:pPr>
            <a:endParaRPr lang="en-US" sz="2000" dirty="0"/>
          </a:p>
          <a:p>
            <a:r>
              <a:rPr lang="en-US" sz="2000" dirty="0"/>
              <a:t>A radioactive nuclide spits out a number of protons and neutrons equal to a He-4 nucleus. (no electrons are involved …it isn’t a He-4 atom … just a nucleus.  So it has a charge of +2 due to the two protons. It has a mass number of 4 due to 2 protons &amp; 2 neutrons….</a:t>
            </a:r>
          </a:p>
          <a:p>
            <a:pPr marL="0" indent="0">
              <a:buNone/>
            </a:pPr>
            <a:endParaRPr lang="en-US" sz="2000" dirty="0"/>
          </a:p>
          <a:p>
            <a:r>
              <a:rPr lang="en-US" sz="2000" dirty="0"/>
              <a:t>This type of radioactive nuclide is called an alpha emitter.  One of the products of an alpha decay, MUST be an alpha particle.</a:t>
            </a:r>
          </a:p>
        </p:txBody>
      </p:sp>
    </p:spTree>
    <p:extLst>
      <p:ext uri="{BB962C8B-B14F-4D97-AF65-F5344CB8AC3E}">
        <p14:creationId xmlns:p14="http://schemas.microsoft.com/office/powerpoint/2010/main" val="615004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7DB9-D750-4DBF-9C2F-DFF4E630F2F5}"/>
              </a:ext>
            </a:extLst>
          </p:cNvPr>
          <p:cNvSpPr>
            <a:spLocks noGrp="1"/>
          </p:cNvSpPr>
          <p:nvPr>
            <p:ph type="title"/>
          </p:nvPr>
        </p:nvSpPr>
        <p:spPr/>
        <p:txBody>
          <a:bodyPr/>
          <a:lstStyle/>
          <a:p>
            <a:r>
              <a:rPr lang="en-US" dirty="0"/>
              <a:t>Summary of Alpha Decay</a:t>
            </a:r>
          </a:p>
        </p:txBody>
      </p:sp>
      <p:sp>
        <p:nvSpPr>
          <p:cNvPr id="3" name="Content Placeholder 2">
            <a:extLst>
              <a:ext uri="{FF2B5EF4-FFF2-40B4-BE49-F238E27FC236}">
                <a16:creationId xmlns:a16="http://schemas.microsoft.com/office/drawing/2014/main" id="{6532E30F-8371-4EE1-BACF-989E2D1AE2B4}"/>
              </a:ext>
            </a:extLst>
          </p:cNvPr>
          <p:cNvSpPr>
            <a:spLocks noGrp="1"/>
          </p:cNvSpPr>
          <p:nvPr>
            <p:ph idx="1"/>
          </p:nvPr>
        </p:nvSpPr>
        <p:spPr/>
        <p:txBody>
          <a:bodyPr/>
          <a:lstStyle/>
          <a:p>
            <a:pPr marL="514350" indent="-514350">
              <a:buAutoNum type="arabicParenR"/>
            </a:pPr>
            <a:r>
              <a:rPr lang="en-US" dirty="0"/>
              <a:t>It’s a natural decay.</a:t>
            </a:r>
          </a:p>
          <a:p>
            <a:pPr marL="514350" indent="-514350">
              <a:buAutoNum type="arabicParenR"/>
            </a:pPr>
            <a:r>
              <a:rPr lang="en-US" dirty="0"/>
              <a:t>No outside force causes it.</a:t>
            </a:r>
          </a:p>
          <a:p>
            <a:pPr marL="514350" indent="-514350">
              <a:buAutoNum type="arabicParenR"/>
            </a:pPr>
            <a:r>
              <a:rPr lang="en-US" dirty="0"/>
              <a:t>There is only 1 reactant, called an alpha emitter</a:t>
            </a:r>
          </a:p>
          <a:p>
            <a:pPr marL="514350" indent="-514350">
              <a:buAutoNum type="arabicParenR"/>
            </a:pPr>
            <a:r>
              <a:rPr lang="en-US" dirty="0"/>
              <a:t>One product MUST BE He-4</a:t>
            </a:r>
          </a:p>
          <a:p>
            <a:pPr marL="514350" indent="-514350">
              <a:buAutoNum type="arabicParenR"/>
            </a:pPr>
            <a:r>
              <a:rPr lang="en-US" dirty="0"/>
              <a:t>The daughter nuclide is smaller than the original reactant, but more stable</a:t>
            </a:r>
          </a:p>
        </p:txBody>
      </p:sp>
    </p:spTree>
    <p:extLst>
      <p:ext uri="{BB962C8B-B14F-4D97-AF65-F5344CB8AC3E}">
        <p14:creationId xmlns:p14="http://schemas.microsoft.com/office/powerpoint/2010/main" val="3673861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0"/>
                                        <p:tgtEl>
                                          <p:spTgt spid="3">
                                            <p:txEl>
                                              <p:pRg st="0" end="0"/>
                                            </p:txEl>
                                          </p:spTgt>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0"/>
                                        <p:tgtEl>
                                          <p:spTgt spid="3">
                                            <p:txEl>
                                              <p:pRg st="1" end="1"/>
                                            </p:txEl>
                                          </p:spTgt>
                                        </p:tgtEl>
                                      </p:cBhvr>
                                    </p:animEffect>
                                  </p:childTnLst>
                                </p:cTn>
                              </p:par>
                            </p:childTnLst>
                          </p:cTn>
                        </p:par>
                        <p:par>
                          <p:cTn id="16" fill="hold">
                            <p:stCondLst>
                              <p:cond delay="13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0"/>
                                        <p:tgtEl>
                                          <p:spTgt spid="3">
                                            <p:txEl>
                                              <p:pRg st="2" end="2"/>
                                            </p:txEl>
                                          </p:spTgt>
                                        </p:tgtEl>
                                      </p:cBhvr>
                                    </p:animEffect>
                                  </p:childTnLst>
                                </p:cTn>
                              </p:par>
                            </p:childTnLst>
                          </p:cTn>
                        </p:par>
                        <p:par>
                          <p:cTn id="20" fill="hold">
                            <p:stCondLst>
                              <p:cond delay="18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0"/>
                                        <p:tgtEl>
                                          <p:spTgt spid="3">
                                            <p:txEl>
                                              <p:pRg st="3" end="3"/>
                                            </p:txEl>
                                          </p:spTgt>
                                        </p:tgtEl>
                                      </p:cBhvr>
                                    </p:animEffect>
                                  </p:childTnLst>
                                </p:cTn>
                              </p:par>
                            </p:childTnLst>
                          </p:cTn>
                        </p:par>
                        <p:par>
                          <p:cTn id="24" fill="hold">
                            <p:stCondLst>
                              <p:cond delay="23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DD7E-F54B-4621-B7BC-C480B61140C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0645390-A209-4E17-B6BC-9FF2874E35AA}"/>
              </a:ext>
            </a:extLst>
          </p:cNvPr>
          <p:cNvSpPr>
            <a:spLocks noGrp="1"/>
          </p:cNvSpPr>
          <p:nvPr>
            <p:ph idx="1"/>
          </p:nvPr>
        </p:nvSpPr>
        <p:spPr/>
        <p:txBody>
          <a:bodyPr/>
          <a:lstStyle/>
          <a:p>
            <a:endParaRPr lang="en-US" dirty="0"/>
          </a:p>
          <a:p>
            <a:pPr marL="0" indent="0">
              <a:buNone/>
            </a:pPr>
            <a:endParaRPr lang="en-US" sz="2400" dirty="0"/>
          </a:p>
          <a:p>
            <a:pPr marL="0" indent="0" algn="just">
              <a:buNone/>
            </a:pPr>
            <a:r>
              <a:rPr lang="en-US" sz="2400" dirty="0"/>
              <a:t>Check out the next slide … It is designed to help you grasp what alpha decay is all about … Notice that 2 protons and 2 neutrons are ejected … (He-4) …and the original radioisotope turns into a different nuclide …[It lost protons!!!!] ….  You will need to click through the slide … Notice the nucleons are moving around … I am trying to imply an unsettled, unstable nuclide.  Once on the next slide, </a:t>
            </a:r>
            <a:r>
              <a:rPr lang="en-US" sz="2400" b="1" u="sng" dirty="0"/>
              <a:t>click and analyze what happens</a:t>
            </a:r>
            <a:r>
              <a:rPr lang="en-US" sz="2400" dirty="0"/>
              <a:t> … Repeat it, if you wish ….</a:t>
            </a:r>
          </a:p>
        </p:txBody>
      </p:sp>
      <p:pic>
        <p:nvPicPr>
          <p:cNvPr id="5" name="Picture 4">
            <a:extLst>
              <a:ext uri="{FF2B5EF4-FFF2-40B4-BE49-F238E27FC236}">
                <a16:creationId xmlns:a16="http://schemas.microsoft.com/office/drawing/2014/main" id="{BDCC4454-9FD6-4B7F-8D22-89F63113EAA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10000" y="214313"/>
            <a:ext cx="2368296" cy="2312789"/>
          </a:xfrm>
          <a:prstGeom prst="rect">
            <a:avLst/>
          </a:prstGeom>
        </p:spPr>
      </p:pic>
    </p:spTree>
    <p:extLst>
      <p:ext uri="{BB962C8B-B14F-4D97-AF65-F5344CB8AC3E}">
        <p14:creationId xmlns:p14="http://schemas.microsoft.com/office/powerpoint/2010/main" val="930205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Oval 4">
            <a:extLst>
              <a:ext uri="{FF2B5EF4-FFF2-40B4-BE49-F238E27FC236}">
                <a16:creationId xmlns:a16="http://schemas.microsoft.com/office/drawing/2014/main" id="{128244CE-F02B-4498-8793-B8BC87D3685C}"/>
              </a:ext>
            </a:extLst>
          </p:cNvPr>
          <p:cNvSpPr>
            <a:spLocks noChangeArrowheads="1"/>
          </p:cNvSpPr>
          <p:nvPr/>
        </p:nvSpPr>
        <p:spPr bwMode="auto">
          <a:xfrm>
            <a:off x="1447800" y="10668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Oval 5">
            <a:extLst>
              <a:ext uri="{FF2B5EF4-FFF2-40B4-BE49-F238E27FC236}">
                <a16:creationId xmlns:a16="http://schemas.microsoft.com/office/drawing/2014/main" id="{B05DFA96-D484-423E-94B0-37E3CD3556C4}"/>
              </a:ext>
            </a:extLst>
          </p:cNvPr>
          <p:cNvSpPr>
            <a:spLocks noChangeArrowheads="1"/>
          </p:cNvSpPr>
          <p:nvPr/>
        </p:nvSpPr>
        <p:spPr bwMode="auto">
          <a:xfrm>
            <a:off x="1676400" y="914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 name="Oval 6">
            <a:extLst>
              <a:ext uri="{FF2B5EF4-FFF2-40B4-BE49-F238E27FC236}">
                <a16:creationId xmlns:a16="http://schemas.microsoft.com/office/drawing/2014/main" id="{DEAE47C9-FFBE-469F-9D61-394B6A2B4C0B}"/>
              </a:ext>
            </a:extLst>
          </p:cNvPr>
          <p:cNvSpPr>
            <a:spLocks noChangeArrowheads="1"/>
          </p:cNvSpPr>
          <p:nvPr/>
        </p:nvSpPr>
        <p:spPr bwMode="auto">
          <a:xfrm>
            <a:off x="1676400" y="1371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Oval 7">
            <a:extLst>
              <a:ext uri="{FF2B5EF4-FFF2-40B4-BE49-F238E27FC236}">
                <a16:creationId xmlns:a16="http://schemas.microsoft.com/office/drawing/2014/main" id="{9ED0F72B-2B6C-4005-BC31-722D4AB416F9}"/>
              </a:ext>
            </a:extLst>
          </p:cNvPr>
          <p:cNvSpPr>
            <a:spLocks noChangeArrowheads="1"/>
          </p:cNvSpPr>
          <p:nvPr/>
        </p:nvSpPr>
        <p:spPr bwMode="auto">
          <a:xfrm>
            <a:off x="990600" y="1143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Oval 8">
            <a:extLst>
              <a:ext uri="{FF2B5EF4-FFF2-40B4-BE49-F238E27FC236}">
                <a16:creationId xmlns:a16="http://schemas.microsoft.com/office/drawing/2014/main" id="{0969332E-C371-4786-AAE3-3FE3FF4691CD}"/>
              </a:ext>
            </a:extLst>
          </p:cNvPr>
          <p:cNvSpPr>
            <a:spLocks noChangeArrowheads="1"/>
          </p:cNvSpPr>
          <p:nvPr/>
        </p:nvSpPr>
        <p:spPr bwMode="auto">
          <a:xfrm>
            <a:off x="1371600" y="1447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Oval 9">
            <a:extLst>
              <a:ext uri="{FF2B5EF4-FFF2-40B4-BE49-F238E27FC236}">
                <a16:creationId xmlns:a16="http://schemas.microsoft.com/office/drawing/2014/main" id="{1A344EA6-5D3D-443E-B45F-5664FF957080}"/>
              </a:ext>
            </a:extLst>
          </p:cNvPr>
          <p:cNvSpPr>
            <a:spLocks noChangeArrowheads="1"/>
          </p:cNvSpPr>
          <p:nvPr/>
        </p:nvSpPr>
        <p:spPr bwMode="auto">
          <a:xfrm>
            <a:off x="2209800" y="990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Oval 10">
            <a:extLst>
              <a:ext uri="{FF2B5EF4-FFF2-40B4-BE49-F238E27FC236}">
                <a16:creationId xmlns:a16="http://schemas.microsoft.com/office/drawing/2014/main" id="{AB622734-D28A-431D-A0FF-DEEF8A3770E2}"/>
              </a:ext>
            </a:extLst>
          </p:cNvPr>
          <p:cNvSpPr>
            <a:spLocks noChangeArrowheads="1"/>
          </p:cNvSpPr>
          <p:nvPr/>
        </p:nvSpPr>
        <p:spPr bwMode="auto">
          <a:xfrm>
            <a:off x="1524000" y="1981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7" name="Oval 11">
            <a:extLst>
              <a:ext uri="{FF2B5EF4-FFF2-40B4-BE49-F238E27FC236}">
                <a16:creationId xmlns:a16="http://schemas.microsoft.com/office/drawing/2014/main" id="{FA5935A8-5938-4666-8612-EF1DDFB10D52}"/>
              </a:ext>
            </a:extLst>
          </p:cNvPr>
          <p:cNvSpPr>
            <a:spLocks noChangeArrowheads="1"/>
          </p:cNvSpPr>
          <p:nvPr/>
        </p:nvSpPr>
        <p:spPr bwMode="auto">
          <a:xfrm>
            <a:off x="2286000" y="1447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Oval 12">
            <a:extLst>
              <a:ext uri="{FF2B5EF4-FFF2-40B4-BE49-F238E27FC236}">
                <a16:creationId xmlns:a16="http://schemas.microsoft.com/office/drawing/2014/main" id="{EB079AA3-3DA4-432E-A3EA-D36F818C8AF9}"/>
              </a:ext>
            </a:extLst>
          </p:cNvPr>
          <p:cNvSpPr>
            <a:spLocks noChangeArrowheads="1"/>
          </p:cNvSpPr>
          <p:nvPr/>
        </p:nvSpPr>
        <p:spPr bwMode="auto">
          <a:xfrm>
            <a:off x="1752600" y="1752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Oval 13">
            <a:extLst>
              <a:ext uri="{FF2B5EF4-FFF2-40B4-BE49-F238E27FC236}">
                <a16:creationId xmlns:a16="http://schemas.microsoft.com/office/drawing/2014/main" id="{1029C958-F323-4604-85A5-1E31D31C1481}"/>
              </a:ext>
            </a:extLst>
          </p:cNvPr>
          <p:cNvSpPr>
            <a:spLocks noChangeArrowheads="1"/>
          </p:cNvSpPr>
          <p:nvPr/>
        </p:nvSpPr>
        <p:spPr bwMode="auto">
          <a:xfrm>
            <a:off x="2133600" y="1295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0" name="Oval 14">
            <a:extLst>
              <a:ext uri="{FF2B5EF4-FFF2-40B4-BE49-F238E27FC236}">
                <a16:creationId xmlns:a16="http://schemas.microsoft.com/office/drawing/2014/main" id="{32CF58F8-A8E8-40ED-BFF3-3B3CC0698F7E}"/>
              </a:ext>
            </a:extLst>
          </p:cNvPr>
          <p:cNvSpPr>
            <a:spLocks noChangeArrowheads="1"/>
          </p:cNvSpPr>
          <p:nvPr/>
        </p:nvSpPr>
        <p:spPr bwMode="auto">
          <a:xfrm>
            <a:off x="2362200" y="1828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1" name="Oval 15">
            <a:extLst>
              <a:ext uri="{FF2B5EF4-FFF2-40B4-BE49-F238E27FC236}">
                <a16:creationId xmlns:a16="http://schemas.microsoft.com/office/drawing/2014/main" id="{ECEF85BF-59AA-46C7-B0C8-9176AA92DD34}"/>
              </a:ext>
            </a:extLst>
          </p:cNvPr>
          <p:cNvSpPr>
            <a:spLocks noChangeArrowheads="1"/>
          </p:cNvSpPr>
          <p:nvPr/>
        </p:nvSpPr>
        <p:spPr bwMode="auto">
          <a:xfrm>
            <a:off x="1752600" y="2362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Oval 16">
            <a:extLst>
              <a:ext uri="{FF2B5EF4-FFF2-40B4-BE49-F238E27FC236}">
                <a16:creationId xmlns:a16="http://schemas.microsoft.com/office/drawing/2014/main" id="{49D49469-F80C-4931-B3E6-CBCBDE0827FC}"/>
              </a:ext>
            </a:extLst>
          </p:cNvPr>
          <p:cNvSpPr>
            <a:spLocks noChangeArrowheads="1"/>
          </p:cNvSpPr>
          <p:nvPr/>
        </p:nvSpPr>
        <p:spPr bwMode="auto">
          <a:xfrm>
            <a:off x="1219200" y="2133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3" name="Oval 17">
            <a:extLst>
              <a:ext uri="{FF2B5EF4-FFF2-40B4-BE49-F238E27FC236}">
                <a16:creationId xmlns:a16="http://schemas.microsoft.com/office/drawing/2014/main" id="{4C538EA0-0146-426A-BD03-D3DCE90AA650}"/>
              </a:ext>
            </a:extLst>
          </p:cNvPr>
          <p:cNvSpPr>
            <a:spLocks noChangeArrowheads="1"/>
          </p:cNvSpPr>
          <p:nvPr/>
        </p:nvSpPr>
        <p:spPr bwMode="auto">
          <a:xfrm>
            <a:off x="2133600" y="2362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4" name="Oval 18">
            <a:extLst>
              <a:ext uri="{FF2B5EF4-FFF2-40B4-BE49-F238E27FC236}">
                <a16:creationId xmlns:a16="http://schemas.microsoft.com/office/drawing/2014/main" id="{0FC9829B-74FA-4BEA-87A4-F06DC278F458}"/>
              </a:ext>
            </a:extLst>
          </p:cNvPr>
          <p:cNvSpPr>
            <a:spLocks noChangeArrowheads="1"/>
          </p:cNvSpPr>
          <p:nvPr/>
        </p:nvSpPr>
        <p:spPr bwMode="auto">
          <a:xfrm>
            <a:off x="2514600" y="2133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Oval 20">
            <a:extLst>
              <a:ext uri="{FF2B5EF4-FFF2-40B4-BE49-F238E27FC236}">
                <a16:creationId xmlns:a16="http://schemas.microsoft.com/office/drawing/2014/main" id="{5FB17843-C412-42A5-9255-B212D5E51311}"/>
              </a:ext>
            </a:extLst>
          </p:cNvPr>
          <p:cNvSpPr>
            <a:spLocks noChangeArrowheads="1"/>
          </p:cNvSpPr>
          <p:nvPr/>
        </p:nvSpPr>
        <p:spPr bwMode="auto">
          <a:xfrm>
            <a:off x="1524000" y="2286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 name="Oval 21">
            <a:extLst>
              <a:ext uri="{FF2B5EF4-FFF2-40B4-BE49-F238E27FC236}">
                <a16:creationId xmlns:a16="http://schemas.microsoft.com/office/drawing/2014/main" id="{7B3BFC51-A2D9-4D50-A065-978EE6820049}"/>
              </a:ext>
            </a:extLst>
          </p:cNvPr>
          <p:cNvSpPr>
            <a:spLocks noChangeArrowheads="1"/>
          </p:cNvSpPr>
          <p:nvPr/>
        </p:nvSpPr>
        <p:spPr bwMode="auto">
          <a:xfrm>
            <a:off x="838200" y="1905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8" name="Oval 22">
            <a:extLst>
              <a:ext uri="{FF2B5EF4-FFF2-40B4-BE49-F238E27FC236}">
                <a16:creationId xmlns:a16="http://schemas.microsoft.com/office/drawing/2014/main" id="{82A09645-F84E-478C-85F8-2C1E94B946E1}"/>
              </a:ext>
            </a:extLst>
          </p:cNvPr>
          <p:cNvSpPr>
            <a:spLocks noChangeArrowheads="1"/>
          </p:cNvSpPr>
          <p:nvPr/>
        </p:nvSpPr>
        <p:spPr bwMode="auto">
          <a:xfrm>
            <a:off x="2438400" y="2514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9" name="Oval 23">
            <a:extLst>
              <a:ext uri="{FF2B5EF4-FFF2-40B4-BE49-F238E27FC236}">
                <a16:creationId xmlns:a16="http://schemas.microsoft.com/office/drawing/2014/main" id="{DF244B30-4BAB-4B9D-8BA8-48B1D7210FD8}"/>
              </a:ext>
            </a:extLst>
          </p:cNvPr>
          <p:cNvSpPr>
            <a:spLocks noChangeArrowheads="1"/>
          </p:cNvSpPr>
          <p:nvPr/>
        </p:nvSpPr>
        <p:spPr bwMode="auto">
          <a:xfrm>
            <a:off x="990600" y="2286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1" name="Oval 25">
            <a:extLst>
              <a:ext uri="{FF2B5EF4-FFF2-40B4-BE49-F238E27FC236}">
                <a16:creationId xmlns:a16="http://schemas.microsoft.com/office/drawing/2014/main" id="{B9BAB76A-E206-4D91-82C5-AF9E5218D4BB}"/>
              </a:ext>
            </a:extLst>
          </p:cNvPr>
          <p:cNvSpPr>
            <a:spLocks noChangeArrowheads="1"/>
          </p:cNvSpPr>
          <p:nvPr/>
        </p:nvSpPr>
        <p:spPr bwMode="auto">
          <a:xfrm>
            <a:off x="2667000" y="1981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3" name="Oval 27">
            <a:extLst>
              <a:ext uri="{FF2B5EF4-FFF2-40B4-BE49-F238E27FC236}">
                <a16:creationId xmlns:a16="http://schemas.microsoft.com/office/drawing/2014/main" id="{30A077E1-123B-47F6-9161-B9BAB8DE0A18}"/>
              </a:ext>
            </a:extLst>
          </p:cNvPr>
          <p:cNvSpPr>
            <a:spLocks noChangeArrowheads="1"/>
          </p:cNvSpPr>
          <p:nvPr/>
        </p:nvSpPr>
        <p:spPr bwMode="auto">
          <a:xfrm>
            <a:off x="1981200" y="2743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4" name="Oval 28">
            <a:extLst>
              <a:ext uri="{FF2B5EF4-FFF2-40B4-BE49-F238E27FC236}">
                <a16:creationId xmlns:a16="http://schemas.microsoft.com/office/drawing/2014/main" id="{70E8DCD4-C2CA-478C-9397-080C2DC58F83}"/>
              </a:ext>
            </a:extLst>
          </p:cNvPr>
          <p:cNvSpPr>
            <a:spLocks noChangeArrowheads="1"/>
          </p:cNvSpPr>
          <p:nvPr/>
        </p:nvSpPr>
        <p:spPr bwMode="auto">
          <a:xfrm>
            <a:off x="1143000" y="2590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5" name="Oval 29">
            <a:extLst>
              <a:ext uri="{FF2B5EF4-FFF2-40B4-BE49-F238E27FC236}">
                <a16:creationId xmlns:a16="http://schemas.microsoft.com/office/drawing/2014/main" id="{D6086AE2-4215-42D3-8857-6E3E19D4AC53}"/>
              </a:ext>
            </a:extLst>
          </p:cNvPr>
          <p:cNvSpPr>
            <a:spLocks noChangeArrowheads="1"/>
          </p:cNvSpPr>
          <p:nvPr/>
        </p:nvSpPr>
        <p:spPr bwMode="auto">
          <a:xfrm>
            <a:off x="1524000" y="2667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35" name="Group 39">
            <a:extLst>
              <a:ext uri="{FF2B5EF4-FFF2-40B4-BE49-F238E27FC236}">
                <a16:creationId xmlns:a16="http://schemas.microsoft.com/office/drawing/2014/main" id="{B86F61F6-8500-418C-80F0-2896E0973853}"/>
              </a:ext>
            </a:extLst>
          </p:cNvPr>
          <p:cNvGrpSpPr>
            <a:grpSpLocks/>
          </p:cNvGrpSpPr>
          <p:nvPr/>
        </p:nvGrpSpPr>
        <p:grpSpPr bwMode="auto">
          <a:xfrm>
            <a:off x="2057400" y="990600"/>
            <a:ext cx="1066800" cy="1143000"/>
            <a:chOff x="1296" y="624"/>
            <a:chExt cx="672" cy="720"/>
          </a:xfrm>
        </p:grpSpPr>
        <p:sp>
          <p:nvSpPr>
            <p:cNvPr id="4115" name="Oval 19">
              <a:extLst>
                <a:ext uri="{FF2B5EF4-FFF2-40B4-BE49-F238E27FC236}">
                  <a16:creationId xmlns:a16="http://schemas.microsoft.com/office/drawing/2014/main" id="{AA1FF580-3DE7-4D80-9391-1DAFF6310213}"/>
                </a:ext>
              </a:extLst>
            </p:cNvPr>
            <p:cNvSpPr>
              <a:spLocks noChangeArrowheads="1"/>
            </p:cNvSpPr>
            <p:nvPr/>
          </p:nvSpPr>
          <p:spPr bwMode="auto">
            <a:xfrm>
              <a:off x="1584" y="768"/>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0" name="Oval 24">
              <a:extLst>
                <a:ext uri="{FF2B5EF4-FFF2-40B4-BE49-F238E27FC236}">
                  <a16:creationId xmlns:a16="http://schemas.microsoft.com/office/drawing/2014/main" id="{AF991123-F6D0-48F6-9454-2195AC495061}"/>
                </a:ext>
              </a:extLst>
            </p:cNvPr>
            <p:cNvSpPr>
              <a:spLocks noChangeArrowheads="1"/>
            </p:cNvSpPr>
            <p:nvPr/>
          </p:nvSpPr>
          <p:spPr bwMode="auto">
            <a:xfrm>
              <a:off x="1296" y="1008"/>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2" name="Oval 26">
              <a:extLst>
                <a:ext uri="{FF2B5EF4-FFF2-40B4-BE49-F238E27FC236}">
                  <a16:creationId xmlns:a16="http://schemas.microsoft.com/office/drawing/2014/main" id="{9E753B8C-801E-4C01-8D3E-01D51A3FC67C}"/>
                </a:ext>
              </a:extLst>
            </p:cNvPr>
            <p:cNvSpPr>
              <a:spLocks noChangeArrowheads="1"/>
            </p:cNvSpPr>
            <p:nvPr/>
          </p:nvSpPr>
          <p:spPr bwMode="auto">
            <a:xfrm>
              <a:off x="1296" y="624"/>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 name="Oval 30">
              <a:extLst>
                <a:ext uri="{FF2B5EF4-FFF2-40B4-BE49-F238E27FC236}">
                  <a16:creationId xmlns:a16="http://schemas.microsoft.com/office/drawing/2014/main" id="{838FD3F9-CD44-47D7-9428-2C4390AAC0F2}"/>
                </a:ext>
              </a:extLst>
            </p:cNvPr>
            <p:cNvSpPr>
              <a:spLocks noChangeArrowheads="1"/>
            </p:cNvSpPr>
            <p:nvPr/>
          </p:nvSpPr>
          <p:spPr bwMode="auto">
            <a:xfrm>
              <a:off x="1632" y="960"/>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27" name="Oval 31">
            <a:extLst>
              <a:ext uri="{FF2B5EF4-FFF2-40B4-BE49-F238E27FC236}">
                <a16:creationId xmlns:a16="http://schemas.microsoft.com/office/drawing/2014/main" id="{0A22102B-2A0E-4B92-9B5E-B52F9EE283DF}"/>
              </a:ext>
            </a:extLst>
          </p:cNvPr>
          <p:cNvSpPr>
            <a:spLocks noChangeArrowheads="1"/>
          </p:cNvSpPr>
          <p:nvPr/>
        </p:nvSpPr>
        <p:spPr bwMode="auto">
          <a:xfrm>
            <a:off x="1219200" y="1752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8" name="Oval 32">
            <a:extLst>
              <a:ext uri="{FF2B5EF4-FFF2-40B4-BE49-F238E27FC236}">
                <a16:creationId xmlns:a16="http://schemas.microsoft.com/office/drawing/2014/main" id="{A4F5E7FC-D231-4C23-A8DC-04A442263147}"/>
              </a:ext>
            </a:extLst>
          </p:cNvPr>
          <p:cNvSpPr>
            <a:spLocks noChangeArrowheads="1"/>
          </p:cNvSpPr>
          <p:nvPr/>
        </p:nvSpPr>
        <p:spPr bwMode="auto">
          <a:xfrm>
            <a:off x="2057400" y="2057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9" name="Oval 33">
            <a:extLst>
              <a:ext uri="{FF2B5EF4-FFF2-40B4-BE49-F238E27FC236}">
                <a16:creationId xmlns:a16="http://schemas.microsoft.com/office/drawing/2014/main" id="{C4D05F56-5688-4116-A253-3FAD6BA1809E}"/>
              </a:ext>
            </a:extLst>
          </p:cNvPr>
          <p:cNvSpPr>
            <a:spLocks noChangeArrowheads="1"/>
          </p:cNvSpPr>
          <p:nvPr/>
        </p:nvSpPr>
        <p:spPr bwMode="auto">
          <a:xfrm>
            <a:off x="914400" y="1447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0" name="Oval 34">
            <a:extLst>
              <a:ext uri="{FF2B5EF4-FFF2-40B4-BE49-F238E27FC236}">
                <a16:creationId xmlns:a16="http://schemas.microsoft.com/office/drawing/2014/main" id="{30E2043B-0385-4B62-82D6-37ACCBA89EEC}"/>
              </a:ext>
            </a:extLst>
          </p:cNvPr>
          <p:cNvSpPr>
            <a:spLocks noChangeArrowheads="1"/>
          </p:cNvSpPr>
          <p:nvPr/>
        </p:nvSpPr>
        <p:spPr bwMode="auto">
          <a:xfrm>
            <a:off x="1676400" y="2819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1" name="Oval 35">
            <a:extLst>
              <a:ext uri="{FF2B5EF4-FFF2-40B4-BE49-F238E27FC236}">
                <a16:creationId xmlns:a16="http://schemas.microsoft.com/office/drawing/2014/main" id="{5A298F46-2DC9-4AD7-B2B0-8856753E34AB}"/>
              </a:ext>
            </a:extLst>
          </p:cNvPr>
          <p:cNvSpPr>
            <a:spLocks noChangeArrowheads="1"/>
          </p:cNvSpPr>
          <p:nvPr/>
        </p:nvSpPr>
        <p:spPr bwMode="auto">
          <a:xfrm>
            <a:off x="1524000" y="1524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2" name="Oval 36">
            <a:extLst>
              <a:ext uri="{FF2B5EF4-FFF2-40B4-BE49-F238E27FC236}">
                <a16:creationId xmlns:a16="http://schemas.microsoft.com/office/drawing/2014/main" id="{DBC975D3-6D20-4ED8-8386-77AE3AD51BE1}"/>
              </a:ext>
            </a:extLst>
          </p:cNvPr>
          <p:cNvSpPr>
            <a:spLocks noChangeArrowheads="1"/>
          </p:cNvSpPr>
          <p:nvPr/>
        </p:nvSpPr>
        <p:spPr bwMode="auto">
          <a:xfrm>
            <a:off x="990600" y="1676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3" name="Oval 37">
            <a:extLst>
              <a:ext uri="{FF2B5EF4-FFF2-40B4-BE49-F238E27FC236}">
                <a16:creationId xmlns:a16="http://schemas.microsoft.com/office/drawing/2014/main" id="{C0449F62-334D-4093-91CC-3227D6A1799D}"/>
              </a:ext>
            </a:extLst>
          </p:cNvPr>
          <p:cNvSpPr>
            <a:spLocks noChangeArrowheads="1"/>
          </p:cNvSpPr>
          <p:nvPr/>
        </p:nvSpPr>
        <p:spPr bwMode="auto">
          <a:xfrm>
            <a:off x="1219200" y="914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4" name="Oval 38">
            <a:extLst>
              <a:ext uri="{FF2B5EF4-FFF2-40B4-BE49-F238E27FC236}">
                <a16:creationId xmlns:a16="http://schemas.microsoft.com/office/drawing/2014/main" id="{80D3E7B6-B5A2-4A1E-8BB1-DFAB8ACF5DED}"/>
              </a:ext>
            </a:extLst>
          </p:cNvPr>
          <p:cNvSpPr>
            <a:spLocks noChangeArrowheads="1"/>
          </p:cNvSpPr>
          <p:nvPr/>
        </p:nvSpPr>
        <p:spPr bwMode="auto">
          <a:xfrm>
            <a:off x="1219200" y="1524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 name="Oval 44">
            <a:extLst>
              <a:ext uri="{FF2B5EF4-FFF2-40B4-BE49-F238E27FC236}">
                <a16:creationId xmlns:a16="http://schemas.microsoft.com/office/drawing/2014/main" id="{411208EA-AF84-4059-BA04-D8274E1E9BD9}"/>
              </a:ext>
            </a:extLst>
          </p:cNvPr>
          <p:cNvSpPr>
            <a:spLocks noChangeArrowheads="1"/>
          </p:cNvSpPr>
          <p:nvPr/>
        </p:nvSpPr>
        <p:spPr bwMode="auto">
          <a:xfrm>
            <a:off x="1219200" y="3505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1" name="Oval 45">
            <a:extLst>
              <a:ext uri="{FF2B5EF4-FFF2-40B4-BE49-F238E27FC236}">
                <a16:creationId xmlns:a16="http://schemas.microsoft.com/office/drawing/2014/main" id="{E078BA0A-CA9B-4A19-B305-009A265ED807}"/>
              </a:ext>
            </a:extLst>
          </p:cNvPr>
          <p:cNvSpPr>
            <a:spLocks noChangeArrowheads="1"/>
          </p:cNvSpPr>
          <p:nvPr/>
        </p:nvSpPr>
        <p:spPr bwMode="auto">
          <a:xfrm>
            <a:off x="2362200" y="3505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2" name="Oval 46">
            <a:extLst>
              <a:ext uri="{FF2B5EF4-FFF2-40B4-BE49-F238E27FC236}">
                <a16:creationId xmlns:a16="http://schemas.microsoft.com/office/drawing/2014/main" id="{AF132878-8755-43D4-8FEE-78913E70764F}"/>
              </a:ext>
            </a:extLst>
          </p:cNvPr>
          <p:cNvSpPr>
            <a:spLocks noChangeArrowheads="1"/>
          </p:cNvSpPr>
          <p:nvPr/>
        </p:nvSpPr>
        <p:spPr bwMode="auto">
          <a:xfrm>
            <a:off x="1447800" y="3810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3" name="Oval 47">
            <a:extLst>
              <a:ext uri="{FF2B5EF4-FFF2-40B4-BE49-F238E27FC236}">
                <a16:creationId xmlns:a16="http://schemas.microsoft.com/office/drawing/2014/main" id="{EA7F0C6E-B5A5-45FF-99DF-F374A7A31955}"/>
              </a:ext>
            </a:extLst>
          </p:cNvPr>
          <p:cNvSpPr>
            <a:spLocks noChangeArrowheads="1"/>
          </p:cNvSpPr>
          <p:nvPr/>
        </p:nvSpPr>
        <p:spPr bwMode="auto">
          <a:xfrm>
            <a:off x="762000" y="3581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4" name="Oval 48">
            <a:extLst>
              <a:ext uri="{FF2B5EF4-FFF2-40B4-BE49-F238E27FC236}">
                <a16:creationId xmlns:a16="http://schemas.microsoft.com/office/drawing/2014/main" id="{550DBDE0-6EF9-410E-B5BF-6DAB01EC64E7}"/>
              </a:ext>
            </a:extLst>
          </p:cNvPr>
          <p:cNvSpPr>
            <a:spLocks noChangeArrowheads="1"/>
          </p:cNvSpPr>
          <p:nvPr/>
        </p:nvSpPr>
        <p:spPr bwMode="auto">
          <a:xfrm>
            <a:off x="1143000" y="3886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5" name="Oval 49">
            <a:extLst>
              <a:ext uri="{FF2B5EF4-FFF2-40B4-BE49-F238E27FC236}">
                <a16:creationId xmlns:a16="http://schemas.microsoft.com/office/drawing/2014/main" id="{FC2B2211-0627-4A3D-B837-06E6B1E2F768}"/>
              </a:ext>
            </a:extLst>
          </p:cNvPr>
          <p:cNvSpPr>
            <a:spLocks noChangeArrowheads="1"/>
          </p:cNvSpPr>
          <p:nvPr/>
        </p:nvSpPr>
        <p:spPr bwMode="auto">
          <a:xfrm>
            <a:off x="1981200" y="3429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6" name="Oval 50">
            <a:extLst>
              <a:ext uri="{FF2B5EF4-FFF2-40B4-BE49-F238E27FC236}">
                <a16:creationId xmlns:a16="http://schemas.microsoft.com/office/drawing/2014/main" id="{C831DE12-5D7B-4772-9BDB-9509ED363EFC}"/>
              </a:ext>
            </a:extLst>
          </p:cNvPr>
          <p:cNvSpPr>
            <a:spLocks noChangeArrowheads="1"/>
          </p:cNvSpPr>
          <p:nvPr/>
        </p:nvSpPr>
        <p:spPr bwMode="auto">
          <a:xfrm>
            <a:off x="1295400" y="4419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 name="Oval 51">
            <a:extLst>
              <a:ext uri="{FF2B5EF4-FFF2-40B4-BE49-F238E27FC236}">
                <a16:creationId xmlns:a16="http://schemas.microsoft.com/office/drawing/2014/main" id="{C33DBE56-AF6C-46F9-A6C5-024450E2349A}"/>
              </a:ext>
            </a:extLst>
          </p:cNvPr>
          <p:cNvSpPr>
            <a:spLocks noChangeArrowheads="1"/>
          </p:cNvSpPr>
          <p:nvPr/>
        </p:nvSpPr>
        <p:spPr bwMode="auto">
          <a:xfrm>
            <a:off x="2057400" y="3886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8" name="Oval 52">
            <a:extLst>
              <a:ext uri="{FF2B5EF4-FFF2-40B4-BE49-F238E27FC236}">
                <a16:creationId xmlns:a16="http://schemas.microsoft.com/office/drawing/2014/main" id="{509056D5-6528-49F6-954E-F4B72CFCA139}"/>
              </a:ext>
            </a:extLst>
          </p:cNvPr>
          <p:cNvSpPr>
            <a:spLocks noChangeArrowheads="1"/>
          </p:cNvSpPr>
          <p:nvPr/>
        </p:nvSpPr>
        <p:spPr bwMode="auto">
          <a:xfrm>
            <a:off x="1524000" y="4191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9" name="Oval 53">
            <a:extLst>
              <a:ext uri="{FF2B5EF4-FFF2-40B4-BE49-F238E27FC236}">
                <a16:creationId xmlns:a16="http://schemas.microsoft.com/office/drawing/2014/main" id="{A16625B3-DF9E-4797-A810-654BCB99AF5E}"/>
              </a:ext>
            </a:extLst>
          </p:cNvPr>
          <p:cNvSpPr>
            <a:spLocks noChangeArrowheads="1"/>
          </p:cNvSpPr>
          <p:nvPr/>
        </p:nvSpPr>
        <p:spPr bwMode="auto">
          <a:xfrm>
            <a:off x="1905000" y="3733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0" name="Oval 54">
            <a:extLst>
              <a:ext uri="{FF2B5EF4-FFF2-40B4-BE49-F238E27FC236}">
                <a16:creationId xmlns:a16="http://schemas.microsoft.com/office/drawing/2014/main" id="{E2B4D955-F6AC-4A7F-B432-E48CD64817E0}"/>
              </a:ext>
            </a:extLst>
          </p:cNvPr>
          <p:cNvSpPr>
            <a:spLocks noChangeArrowheads="1"/>
          </p:cNvSpPr>
          <p:nvPr/>
        </p:nvSpPr>
        <p:spPr bwMode="auto">
          <a:xfrm>
            <a:off x="2133600" y="4267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1" name="Oval 55">
            <a:extLst>
              <a:ext uri="{FF2B5EF4-FFF2-40B4-BE49-F238E27FC236}">
                <a16:creationId xmlns:a16="http://schemas.microsoft.com/office/drawing/2014/main" id="{6C0513FA-2203-40A6-80AA-54C15153B279}"/>
              </a:ext>
            </a:extLst>
          </p:cNvPr>
          <p:cNvSpPr>
            <a:spLocks noChangeArrowheads="1"/>
          </p:cNvSpPr>
          <p:nvPr/>
        </p:nvSpPr>
        <p:spPr bwMode="auto">
          <a:xfrm>
            <a:off x="1524000" y="4800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2" name="Oval 56">
            <a:extLst>
              <a:ext uri="{FF2B5EF4-FFF2-40B4-BE49-F238E27FC236}">
                <a16:creationId xmlns:a16="http://schemas.microsoft.com/office/drawing/2014/main" id="{979B5527-EB79-4B04-88A1-3F974AA202D1}"/>
              </a:ext>
            </a:extLst>
          </p:cNvPr>
          <p:cNvSpPr>
            <a:spLocks noChangeArrowheads="1"/>
          </p:cNvSpPr>
          <p:nvPr/>
        </p:nvSpPr>
        <p:spPr bwMode="auto">
          <a:xfrm>
            <a:off x="990600" y="4572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3" name="Oval 57">
            <a:extLst>
              <a:ext uri="{FF2B5EF4-FFF2-40B4-BE49-F238E27FC236}">
                <a16:creationId xmlns:a16="http://schemas.microsoft.com/office/drawing/2014/main" id="{CD477BA6-A2EF-4C15-B5BA-B88F7036EC66}"/>
              </a:ext>
            </a:extLst>
          </p:cNvPr>
          <p:cNvSpPr>
            <a:spLocks noChangeArrowheads="1"/>
          </p:cNvSpPr>
          <p:nvPr/>
        </p:nvSpPr>
        <p:spPr bwMode="auto">
          <a:xfrm>
            <a:off x="1905000" y="4800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4" name="Oval 58">
            <a:extLst>
              <a:ext uri="{FF2B5EF4-FFF2-40B4-BE49-F238E27FC236}">
                <a16:creationId xmlns:a16="http://schemas.microsoft.com/office/drawing/2014/main" id="{A99BD649-B4D6-47DD-8567-70FB8F04231A}"/>
              </a:ext>
            </a:extLst>
          </p:cNvPr>
          <p:cNvSpPr>
            <a:spLocks noChangeArrowheads="1"/>
          </p:cNvSpPr>
          <p:nvPr/>
        </p:nvSpPr>
        <p:spPr bwMode="auto">
          <a:xfrm>
            <a:off x="2286000" y="4572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5" name="Oval 59">
            <a:extLst>
              <a:ext uri="{FF2B5EF4-FFF2-40B4-BE49-F238E27FC236}">
                <a16:creationId xmlns:a16="http://schemas.microsoft.com/office/drawing/2014/main" id="{C03887CF-186D-4E35-9F79-1985331D974D}"/>
              </a:ext>
            </a:extLst>
          </p:cNvPr>
          <p:cNvSpPr>
            <a:spLocks noChangeArrowheads="1"/>
          </p:cNvSpPr>
          <p:nvPr/>
        </p:nvSpPr>
        <p:spPr bwMode="auto">
          <a:xfrm>
            <a:off x="1295400" y="4724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6" name="Oval 60">
            <a:extLst>
              <a:ext uri="{FF2B5EF4-FFF2-40B4-BE49-F238E27FC236}">
                <a16:creationId xmlns:a16="http://schemas.microsoft.com/office/drawing/2014/main" id="{F648958E-C8E7-424A-98DD-C5C3FAC9F28B}"/>
              </a:ext>
            </a:extLst>
          </p:cNvPr>
          <p:cNvSpPr>
            <a:spLocks noChangeArrowheads="1"/>
          </p:cNvSpPr>
          <p:nvPr/>
        </p:nvSpPr>
        <p:spPr bwMode="auto">
          <a:xfrm>
            <a:off x="609600" y="4343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7" name="Oval 61">
            <a:extLst>
              <a:ext uri="{FF2B5EF4-FFF2-40B4-BE49-F238E27FC236}">
                <a16:creationId xmlns:a16="http://schemas.microsoft.com/office/drawing/2014/main" id="{5695A9C3-D55C-42BB-9B3E-FD84BE34EF28}"/>
              </a:ext>
            </a:extLst>
          </p:cNvPr>
          <p:cNvSpPr>
            <a:spLocks noChangeArrowheads="1"/>
          </p:cNvSpPr>
          <p:nvPr/>
        </p:nvSpPr>
        <p:spPr bwMode="auto">
          <a:xfrm>
            <a:off x="2209800" y="4953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8" name="Oval 62">
            <a:extLst>
              <a:ext uri="{FF2B5EF4-FFF2-40B4-BE49-F238E27FC236}">
                <a16:creationId xmlns:a16="http://schemas.microsoft.com/office/drawing/2014/main" id="{07FF969A-B56A-43EC-AC67-D2648E5771F6}"/>
              </a:ext>
            </a:extLst>
          </p:cNvPr>
          <p:cNvSpPr>
            <a:spLocks noChangeArrowheads="1"/>
          </p:cNvSpPr>
          <p:nvPr/>
        </p:nvSpPr>
        <p:spPr bwMode="auto">
          <a:xfrm>
            <a:off x="762000" y="4724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9" name="Oval 63">
            <a:extLst>
              <a:ext uri="{FF2B5EF4-FFF2-40B4-BE49-F238E27FC236}">
                <a16:creationId xmlns:a16="http://schemas.microsoft.com/office/drawing/2014/main" id="{F54C7F81-2604-4811-BAC5-71016E2E8FCE}"/>
              </a:ext>
            </a:extLst>
          </p:cNvPr>
          <p:cNvSpPr>
            <a:spLocks noChangeArrowheads="1"/>
          </p:cNvSpPr>
          <p:nvPr/>
        </p:nvSpPr>
        <p:spPr bwMode="auto">
          <a:xfrm>
            <a:off x="2438400" y="4419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0" name="Oval 64">
            <a:extLst>
              <a:ext uri="{FF2B5EF4-FFF2-40B4-BE49-F238E27FC236}">
                <a16:creationId xmlns:a16="http://schemas.microsoft.com/office/drawing/2014/main" id="{E56BFDAE-64C2-4879-B616-B93D60A9E6B1}"/>
              </a:ext>
            </a:extLst>
          </p:cNvPr>
          <p:cNvSpPr>
            <a:spLocks noChangeArrowheads="1"/>
          </p:cNvSpPr>
          <p:nvPr/>
        </p:nvSpPr>
        <p:spPr bwMode="auto">
          <a:xfrm>
            <a:off x="1752600" y="5181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1" name="Oval 65">
            <a:extLst>
              <a:ext uri="{FF2B5EF4-FFF2-40B4-BE49-F238E27FC236}">
                <a16:creationId xmlns:a16="http://schemas.microsoft.com/office/drawing/2014/main" id="{5614DECB-9E34-4782-94AE-7FDFDAEF45A5}"/>
              </a:ext>
            </a:extLst>
          </p:cNvPr>
          <p:cNvSpPr>
            <a:spLocks noChangeArrowheads="1"/>
          </p:cNvSpPr>
          <p:nvPr/>
        </p:nvSpPr>
        <p:spPr bwMode="auto">
          <a:xfrm>
            <a:off x="914400" y="5029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2" name="Oval 66">
            <a:extLst>
              <a:ext uri="{FF2B5EF4-FFF2-40B4-BE49-F238E27FC236}">
                <a16:creationId xmlns:a16="http://schemas.microsoft.com/office/drawing/2014/main" id="{831D911D-7160-4266-B941-F26A385B4723}"/>
              </a:ext>
            </a:extLst>
          </p:cNvPr>
          <p:cNvSpPr>
            <a:spLocks noChangeArrowheads="1"/>
          </p:cNvSpPr>
          <p:nvPr/>
        </p:nvSpPr>
        <p:spPr bwMode="auto">
          <a:xfrm>
            <a:off x="1295400" y="5105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63" name="Group 67">
            <a:extLst>
              <a:ext uri="{FF2B5EF4-FFF2-40B4-BE49-F238E27FC236}">
                <a16:creationId xmlns:a16="http://schemas.microsoft.com/office/drawing/2014/main" id="{CEC2A3F3-CB08-456B-96D3-F49EEA9B5A35}"/>
              </a:ext>
            </a:extLst>
          </p:cNvPr>
          <p:cNvGrpSpPr>
            <a:grpSpLocks/>
          </p:cNvGrpSpPr>
          <p:nvPr/>
        </p:nvGrpSpPr>
        <p:grpSpPr bwMode="auto">
          <a:xfrm>
            <a:off x="1828800" y="3429000"/>
            <a:ext cx="1066800" cy="1143000"/>
            <a:chOff x="1296" y="624"/>
            <a:chExt cx="672" cy="720"/>
          </a:xfrm>
        </p:grpSpPr>
        <p:sp>
          <p:nvSpPr>
            <p:cNvPr id="4164" name="Oval 68">
              <a:extLst>
                <a:ext uri="{FF2B5EF4-FFF2-40B4-BE49-F238E27FC236}">
                  <a16:creationId xmlns:a16="http://schemas.microsoft.com/office/drawing/2014/main" id="{D6DF33F0-CA6F-4D7E-9517-CEF7523E31F6}"/>
                </a:ext>
              </a:extLst>
            </p:cNvPr>
            <p:cNvSpPr>
              <a:spLocks noChangeArrowheads="1"/>
            </p:cNvSpPr>
            <p:nvPr/>
          </p:nvSpPr>
          <p:spPr bwMode="auto">
            <a:xfrm>
              <a:off x="1584" y="768"/>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5" name="Oval 69">
              <a:extLst>
                <a:ext uri="{FF2B5EF4-FFF2-40B4-BE49-F238E27FC236}">
                  <a16:creationId xmlns:a16="http://schemas.microsoft.com/office/drawing/2014/main" id="{143AA973-3CD8-45A2-AABC-6BE1B3D90CEE}"/>
                </a:ext>
              </a:extLst>
            </p:cNvPr>
            <p:cNvSpPr>
              <a:spLocks noChangeArrowheads="1"/>
            </p:cNvSpPr>
            <p:nvPr/>
          </p:nvSpPr>
          <p:spPr bwMode="auto">
            <a:xfrm>
              <a:off x="1296" y="1008"/>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6" name="Oval 70">
              <a:extLst>
                <a:ext uri="{FF2B5EF4-FFF2-40B4-BE49-F238E27FC236}">
                  <a16:creationId xmlns:a16="http://schemas.microsoft.com/office/drawing/2014/main" id="{0CA3AD61-7FAA-46AF-AAFB-8C600219007C}"/>
                </a:ext>
              </a:extLst>
            </p:cNvPr>
            <p:cNvSpPr>
              <a:spLocks noChangeArrowheads="1"/>
            </p:cNvSpPr>
            <p:nvPr/>
          </p:nvSpPr>
          <p:spPr bwMode="auto">
            <a:xfrm>
              <a:off x="1296" y="624"/>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 name="Oval 71">
              <a:extLst>
                <a:ext uri="{FF2B5EF4-FFF2-40B4-BE49-F238E27FC236}">
                  <a16:creationId xmlns:a16="http://schemas.microsoft.com/office/drawing/2014/main" id="{C9CA2AA2-EB28-4699-B0FA-908908E84408}"/>
                </a:ext>
              </a:extLst>
            </p:cNvPr>
            <p:cNvSpPr>
              <a:spLocks noChangeArrowheads="1"/>
            </p:cNvSpPr>
            <p:nvPr/>
          </p:nvSpPr>
          <p:spPr bwMode="auto">
            <a:xfrm>
              <a:off x="1632" y="960"/>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68" name="Oval 72">
            <a:extLst>
              <a:ext uri="{FF2B5EF4-FFF2-40B4-BE49-F238E27FC236}">
                <a16:creationId xmlns:a16="http://schemas.microsoft.com/office/drawing/2014/main" id="{A6C36503-140C-4E38-B813-4DEA8557A5E1}"/>
              </a:ext>
            </a:extLst>
          </p:cNvPr>
          <p:cNvSpPr>
            <a:spLocks noChangeArrowheads="1"/>
          </p:cNvSpPr>
          <p:nvPr/>
        </p:nvSpPr>
        <p:spPr bwMode="auto">
          <a:xfrm>
            <a:off x="990600" y="4191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9" name="Oval 73">
            <a:extLst>
              <a:ext uri="{FF2B5EF4-FFF2-40B4-BE49-F238E27FC236}">
                <a16:creationId xmlns:a16="http://schemas.microsoft.com/office/drawing/2014/main" id="{AE10A068-BA96-4DCD-BFC6-8FB96558CA3F}"/>
              </a:ext>
            </a:extLst>
          </p:cNvPr>
          <p:cNvSpPr>
            <a:spLocks noChangeArrowheads="1"/>
          </p:cNvSpPr>
          <p:nvPr/>
        </p:nvSpPr>
        <p:spPr bwMode="auto">
          <a:xfrm>
            <a:off x="1828800" y="4495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0" name="Oval 74">
            <a:extLst>
              <a:ext uri="{FF2B5EF4-FFF2-40B4-BE49-F238E27FC236}">
                <a16:creationId xmlns:a16="http://schemas.microsoft.com/office/drawing/2014/main" id="{C2B6990E-9C4F-4558-A3C6-47526223D5CB}"/>
              </a:ext>
            </a:extLst>
          </p:cNvPr>
          <p:cNvSpPr>
            <a:spLocks noChangeArrowheads="1"/>
          </p:cNvSpPr>
          <p:nvPr/>
        </p:nvSpPr>
        <p:spPr bwMode="auto">
          <a:xfrm>
            <a:off x="685800" y="3886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1" name="Oval 75">
            <a:extLst>
              <a:ext uri="{FF2B5EF4-FFF2-40B4-BE49-F238E27FC236}">
                <a16:creationId xmlns:a16="http://schemas.microsoft.com/office/drawing/2014/main" id="{1C6E51F8-3B59-40B3-B91E-CD09748C2697}"/>
              </a:ext>
            </a:extLst>
          </p:cNvPr>
          <p:cNvSpPr>
            <a:spLocks noChangeArrowheads="1"/>
          </p:cNvSpPr>
          <p:nvPr/>
        </p:nvSpPr>
        <p:spPr bwMode="auto">
          <a:xfrm>
            <a:off x="1447800" y="5257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2" name="Oval 76">
            <a:extLst>
              <a:ext uri="{FF2B5EF4-FFF2-40B4-BE49-F238E27FC236}">
                <a16:creationId xmlns:a16="http://schemas.microsoft.com/office/drawing/2014/main" id="{69B7156F-AB21-430C-81FB-C5F4A7C6CA06}"/>
              </a:ext>
            </a:extLst>
          </p:cNvPr>
          <p:cNvSpPr>
            <a:spLocks noChangeArrowheads="1"/>
          </p:cNvSpPr>
          <p:nvPr/>
        </p:nvSpPr>
        <p:spPr bwMode="auto">
          <a:xfrm>
            <a:off x="1295400" y="3962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3" name="Oval 77">
            <a:extLst>
              <a:ext uri="{FF2B5EF4-FFF2-40B4-BE49-F238E27FC236}">
                <a16:creationId xmlns:a16="http://schemas.microsoft.com/office/drawing/2014/main" id="{6FEF5F69-11B0-4533-A655-4F5D41332F0C}"/>
              </a:ext>
            </a:extLst>
          </p:cNvPr>
          <p:cNvSpPr>
            <a:spLocks noChangeArrowheads="1"/>
          </p:cNvSpPr>
          <p:nvPr/>
        </p:nvSpPr>
        <p:spPr bwMode="auto">
          <a:xfrm>
            <a:off x="762000" y="41148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4" name="Oval 78">
            <a:extLst>
              <a:ext uri="{FF2B5EF4-FFF2-40B4-BE49-F238E27FC236}">
                <a16:creationId xmlns:a16="http://schemas.microsoft.com/office/drawing/2014/main" id="{1EDADE01-F5E1-48CF-8D77-83EA7274CA3F}"/>
              </a:ext>
            </a:extLst>
          </p:cNvPr>
          <p:cNvSpPr>
            <a:spLocks noChangeArrowheads="1"/>
          </p:cNvSpPr>
          <p:nvPr/>
        </p:nvSpPr>
        <p:spPr bwMode="auto">
          <a:xfrm>
            <a:off x="1905000" y="3505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5" name="Oval 79">
            <a:extLst>
              <a:ext uri="{FF2B5EF4-FFF2-40B4-BE49-F238E27FC236}">
                <a16:creationId xmlns:a16="http://schemas.microsoft.com/office/drawing/2014/main" id="{0D7F52CD-FE6D-4682-B2D1-9621C13264F1}"/>
              </a:ext>
            </a:extLst>
          </p:cNvPr>
          <p:cNvSpPr>
            <a:spLocks noChangeArrowheads="1"/>
          </p:cNvSpPr>
          <p:nvPr/>
        </p:nvSpPr>
        <p:spPr bwMode="auto">
          <a:xfrm>
            <a:off x="990600" y="3962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6" name="Oval 80">
            <a:extLst>
              <a:ext uri="{FF2B5EF4-FFF2-40B4-BE49-F238E27FC236}">
                <a16:creationId xmlns:a16="http://schemas.microsoft.com/office/drawing/2014/main" id="{8A5A48D7-CF63-4DF6-9896-4B9C2BCBD90D}"/>
              </a:ext>
            </a:extLst>
          </p:cNvPr>
          <p:cNvSpPr>
            <a:spLocks noChangeArrowheads="1"/>
          </p:cNvSpPr>
          <p:nvPr/>
        </p:nvSpPr>
        <p:spPr bwMode="auto">
          <a:xfrm>
            <a:off x="3581400" y="2667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7" name="Oval 81">
            <a:extLst>
              <a:ext uri="{FF2B5EF4-FFF2-40B4-BE49-F238E27FC236}">
                <a16:creationId xmlns:a16="http://schemas.microsoft.com/office/drawing/2014/main" id="{A7151A63-2AFD-41DC-925D-F7A14821DF63}"/>
              </a:ext>
            </a:extLst>
          </p:cNvPr>
          <p:cNvSpPr>
            <a:spLocks noChangeArrowheads="1"/>
          </p:cNvSpPr>
          <p:nvPr/>
        </p:nvSpPr>
        <p:spPr bwMode="auto">
          <a:xfrm>
            <a:off x="4724400" y="2667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 name="Oval 82">
            <a:extLst>
              <a:ext uri="{FF2B5EF4-FFF2-40B4-BE49-F238E27FC236}">
                <a16:creationId xmlns:a16="http://schemas.microsoft.com/office/drawing/2014/main" id="{4A77D0AC-742F-499C-8B02-B2BB5519CB59}"/>
              </a:ext>
            </a:extLst>
          </p:cNvPr>
          <p:cNvSpPr>
            <a:spLocks noChangeArrowheads="1"/>
          </p:cNvSpPr>
          <p:nvPr/>
        </p:nvSpPr>
        <p:spPr bwMode="auto">
          <a:xfrm>
            <a:off x="3810000" y="2971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9" name="Oval 83">
            <a:extLst>
              <a:ext uri="{FF2B5EF4-FFF2-40B4-BE49-F238E27FC236}">
                <a16:creationId xmlns:a16="http://schemas.microsoft.com/office/drawing/2014/main" id="{792AF073-0CD2-42C5-A1A6-F3B1E7E28187}"/>
              </a:ext>
            </a:extLst>
          </p:cNvPr>
          <p:cNvSpPr>
            <a:spLocks noChangeArrowheads="1"/>
          </p:cNvSpPr>
          <p:nvPr/>
        </p:nvSpPr>
        <p:spPr bwMode="auto">
          <a:xfrm>
            <a:off x="3124200" y="2743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0" name="Oval 84">
            <a:extLst>
              <a:ext uri="{FF2B5EF4-FFF2-40B4-BE49-F238E27FC236}">
                <a16:creationId xmlns:a16="http://schemas.microsoft.com/office/drawing/2014/main" id="{C04728D7-110B-4397-B43C-22A5F29F1AC5}"/>
              </a:ext>
            </a:extLst>
          </p:cNvPr>
          <p:cNvSpPr>
            <a:spLocks noChangeArrowheads="1"/>
          </p:cNvSpPr>
          <p:nvPr/>
        </p:nvSpPr>
        <p:spPr bwMode="auto">
          <a:xfrm>
            <a:off x="3505200" y="3048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1" name="Oval 85">
            <a:extLst>
              <a:ext uri="{FF2B5EF4-FFF2-40B4-BE49-F238E27FC236}">
                <a16:creationId xmlns:a16="http://schemas.microsoft.com/office/drawing/2014/main" id="{A356519C-7E75-4011-87E0-57BDD7216145}"/>
              </a:ext>
            </a:extLst>
          </p:cNvPr>
          <p:cNvSpPr>
            <a:spLocks noChangeArrowheads="1"/>
          </p:cNvSpPr>
          <p:nvPr/>
        </p:nvSpPr>
        <p:spPr bwMode="auto">
          <a:xfrm>
            <a:off x="4343400" y="25908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2" name="Oval 86">
            <a:extLst>
              <a:ext uri="{FF2B5EF4-FFF2-40B4-BE49-F238E27FC236}">
                <a16:creationId xmlns:a16="http://schemas.microsoft.com/office/drawing/2014/main" id="{24C52194-AEFB-4E5C-9FDA-7B7E42036243}"/>
              </a:ext>
            </a:extLst>
          </p:cNvPr>
          <p:cNvSpPr>
            <a:spLocks noChangeArrowheads="1"/>
          </p:cNvSpPr>
          <p:nvPr/>
        </p:nvSpPr>
        <p:spPr bwMode="auto">
          <a:xfrm>
            <a:off x="3657600" y="3581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3" name="Oval 87">
            <a:extLst>
              <a:ext uri="{FF2B5EF4-FFF2-40B4-BE49-F238E27FC236}">
                <a16:creationId xmlns:a16="http://schemas.microsoft.com/office/drawing/2014/main" id="{293D75D5-014A-4632-803A-0EA643F047F9}"/>
              </a:ext>
            </a:extLst>
          </p:cNvPr>
          <p:cNvSpPr>
            <a:spLocks noChangeArrowheads="1"/>
          </p:cNvSpPr>
          <p:nvPr/>
        </p:nvSpPr>
        <p:spPr bwMode="auto">
          <a:xfrm>
            <a:off x="4419600" y="3048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4" name="Oval 88">
            <a:extLst>
              <a:ext uri="{FF2B5EF4-FFF2-40B4-BE49-F238E27FC236}">
                <a16:creationId xmlns:a16="http://schemas.microsoft.com/office/drawing/2014/main" id="{8388A4B0-0115-489C-B7F2-654B8956E5D0}"/>
              </a:ext>
            </a:extLst>
          </p:cNvPr>
          <p:cNvSpPr>
            <a:spLocks noChangeArrowheads="1"/>
          </p:cNvSpPr>
          <p:nvPr/>
        </p:nvSpPr>
        <p:spPr bwMode="auto">
          <a:xfrm>
            <a:off x="3886200" y="33528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5" name="Oval 89">
            <a:extLst>
              <a:ext uri="{FF2B5EF4-FFF2-40B4-BE49-F238E27FC236}">
                <a16:creationId xmlns:a16="http://schemas.microsoft.com/office/drawing/2014/main" id="{BD7C7015-9F00-42DF-A772-5E780A857AF0}"/>
              </a:ext>
            </a:extLst>
          </p:cNvPr>
          <p:cNvSpPr>
            <a:spLocks noChangeArrowheads="1"/>
          </p:cNvSpPr>
          <p:nvPr/>
        </p:nvSpPr>
        <p:spPr bwMode="auto">
          <a:xfrm>
            <a:off x="4267200" y="2895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6" name="Oval 90">
            <a:extLst>
              <a:ext uri="{FF2B5EF4-FFF2-40B4-BE49-F238E27FC236}">
                <a16:creationId xmlns:a16="http://schemas.microsoft.com/office/drawing/2014/main" id="{5A6C6231-CA79-4493-A9B2-1EC8EE4D694E}"/>
              </a:ext>
            </a:extLst>
          </p:cNvPr>
          <p:cNvSpPr>
            <a:spLocks noChangeArrowheads="1"/>
          </p:cNvSpPr>
          <p:nvPr/>
        </p:nvSpPr>
        <p:spPr bwMode="auto">
          <a:xfrm>
            <a:off x="4495800" y="3429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7" name="Oval 91">
            <a:extLst>
              <a:ext uri="{FF2B5EF4-FFF2-40B4-BE49-F238E27FC236}">
                <a16:creationId xmlns:a16="http://schemas.microsoft.com/office/drawing/2014/main" id="{CBFCC595-1C91-4C03-8D58-864C6D5B5198}"/>
              </a:ext>
            </a:extLst>
          </p:cNvPr>
          <p:cNvSpPr>
            <a:spLocks noChangeArrowheads="1"/>
          </p:cNvSpPr>
          <p:nvPr/>
        </p:nvSpPr>
        <p:spPr bwMode="auto">
          <a:xfrm>
            <a:off x="3886200" y="3962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 name="Oval 92">
            <a:extLst>
              <a:ext uri="{FF2B5EF4-FFF2-40B4-BE49-F238E27FC236}">
                <a16:creationId xmlns:a16="http://schemas.microsoft.com/office/drawing/2014/main" id="{706551EE-BFC8-4E8D-91F1-5B39C81F3182}"/>
              </a:ext>
            </a:extLst>
          </p:cNvPr>
          <p:cNvSpPr>
            <a:spLocks noChangeArrowheads="1"/>
          </p:cNvSpPr>
          <p:nvPr/>
        </p:nvSpPr>
        <p:spPr bwMode="auto">
          <a:xfrm>
            <a:off x="3352800" y="3733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9" name="Oval 93">
            <a:extLst>
              <a:ext uri="{FF2B5EF4-FFF2-40B4-BE49-F238E27FC236}">
                <a16:creationId xmlns:a16="http://schemas.microsoft.com/office/drawing/2014/main" id="{C6592269-7DDE-42E1-9B5B-4A37A2252491}"/>
              </a:ext>
            </a:extLst>
          </p:cNvPr>
          <p:cNvSpPr>
            <a:spLocks noChangeArrowheads="1"/>
          </p:cNvSpPr>
          <p:nvPr/>
        </p:nvSpPr>
        <p:spPr bwMode="auto">
          <a:xfrm>
            <a:off x="4267200" y="3962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0" name="Oval 94">
            <a:extLst>
              <a:ext uri="{FF2B5EF4-FFF2-40B4-BE49-F238E27FC236}">
                <a16:creationId xmlns:a16="http://schemas.microsoft.com/office/drawing/2014/main" id="{8F25DF10-DA40-4622-B5CC-DF723AFF1AB6}"/>
              </a:ext>
            </a:extLst>
          </p:cNvPr>
          <p:cNvSpPr>
            <a:spLocks noChangeArrowheads="1"/>
          </p:cNvSpPr>
          <p:nvPr/>
        </p:nvSpPr>
        <p:spPr bwMode="auto">
          <a:xfrm>
            <a:off x="4648200" y="3733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1" name="Oval 95">
            <a:extLst>
              <a:ext uri="{FF2B5EF4-FFF2-40B4-BE49-F238E27FC236}">
                <a16:creationId xmlns:a16="http://schemas.microsoft.com/office/drawing/2014/main" id="{942076A5-9B22-4E3A-BA68-8514140FEC84}"/>
              </a:ext>
            </a:extLst>
          </p:cNvPr>
          <p:cNvSpPr>
            <a:spLocks noChangeArrowheads="1"/>
          </p:cNvSpPr>
          <p:nvPr/>
        </p:nvSpPr>
        <p:spPr bwMode="auto">
          <a:xfrm>
            <a:off x="3657600" y="3886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2" name="Oval 96">
            <a:extLst>
              <a:ext uri="{FF2B5EF4-FFF2-40B4-BE49-F238E27FC236}">
                <a16:creationId xmlns:a16="http://schemas.microsoft.com/office/drawing/2014/main" id="{A507258C-807A-4B40-9734-99EDAAE7676C}"/>
              </a:ext>
            </a:extLst>
          </p:cNvPr>
          <p:cNvSpPr>
            <a:spLocks noChangeArrowheads="1"/>
          </p:cNvSpPr>
          <p:nvPr/>
        </p:nvSpPr>
        <p:spPr bwMode="auto">
          <a:xfrm>
            <a:off x="2971800" y="3505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3" name="Oval 97">
            <a:extLst>
              <a:ext uri="{FF2B5EF4-FFF2-40B4-BE49-F238E27FC236}">
                <a16:creationId xmlns:a16="http://schemas.microsoft.com/office/drawing/2014/main" id="{1CBEF9D4-1E92-4143-A2B5-F2E28AA466E3}"/>
              </a:ext>
            </a:extLst>
          </p:cNvPr>
          <p:cNvSpPr>
            <a:spLocks noChangeArrowheads="1"/>
          </p:cNvSpPr>
          <p:nvPr/>
        </p:nvSpPr>
        <p:spPr bwMode="auto">
          <a:xfrm>
            <a:off x="4572000" y="4114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4" name="Oval 98">
            <a:extLst>
              <a:ext uri="{FF2B5EF4-FFF2-40B4-BE49-F238E27FC236}">
                <a16:creationId xmlns:a16="http://schemas.microsoft.com/office/drawing/2014/main" id="{389A6D04-D474-42ED-99F1-BEC7698143B9}"/>
              </a:ext>
            </a:extLst>
          </p:cNvPr>
          <p:cNvSpPr>
            <a:spLocks noChangeArrowheads="1"/>
          </p:cNvSpPr>
          <p:nvPr/>
        </p:nvSpPr>
        <p:spPr bwMode="auto">
          <a:xfrm>
            <a:off x="3124200" y="3886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5" name="Oval 99">
            <a:extLst>
              <a:ext uri="{FF2B5EF4-FFF2-40B4-BE49-F238E27FC236}">
                <a16:creationId xmlns:a16="http://schemas.microsoft.com/office/drawing/2014/main" id="{FD343967-AAD6-46D7-A80A-4001123F6BEB}"/>
              </a:ext>
            </a:extLst>
          </p:cNvPr>
          <p:cNvSpPr>
            <a:spLocks noChangeArrowheads="1"/>
          </p:cNvSpPr>
          <p:nvPr/>
        </p:nvSpPr>
        <p:spPr bwMode="auto">
          <a:xfrm>
            <a:off x="4800600" y="3581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6" name="Oval 100">
            <a:extLst>
              <a:ext uri="{FF2B5EF4-FFF2-40B4-BE49-F238E27FC236}">
                <a16:creationId xmlns:a16="http://schemas.microsoft.com/office/drawing/2014/main" id="{D97EE6E6-A1B8-4482-8B7C-3AB3C3A23FB7}"/>
              </a:ext>
            </a:extLst>
          </p:cNvPr>
          <p:cNvSpPr>
            <a:spLocks noChangeArrowheads="1"/>
          </p:cNvSpPr>
          <p:nvPr/>
        </p:nvSpPr>
        <p:spPr bwMode="auto">
          <a:xfrm>
            <a:off x="4114800" y="4343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7" name="Oval 101">
            <a:extLst>
              <a:ext uri="{FF2B5EF4-FFF2-40B4-BE49-F238E27FC236}">
                <a16:creationId xmlns:a16="http://schemas.microsoft.com/office/drawing/2014/main" id="{817C4B45-3C9E-4294-AB29-35EE6BF7974B}"/>
              </a:ext>
            </a:extLst>
          </p:cNvPr>
          <p:cNvSpPr>
            <a:spLocks noChangeArrowheads="1"/>
          </p:cNvSpPr>
          <p:nvPr/>
        </p:nvSpPr>
        <p:spPr bwMode="auto">
          <a:xfrm>
            <a:off x="3276600" y="4191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 name="Oval 102">
            <a:extLst>
              <a:ext uri="{FF2B5EF4-FFF2-40B4-BE49-F238E27FC236}">
                <a16:creationId xmlns:a16="http://schemas.microsoft.com/office/drawing/2014/main" id="{F1DCBB82-1E4B-4972-B844-81666005AF51}"/>
              </a:ext>
            </a:extLst>
          </p:cNvPr>
          <p:cNvSpPr>
            <a:spLocks noChangeArrowheads="1"/>
          </p:cNvSpPr>
          <p:nvPr/>
        </p:nvSpPr>
        <p:spPr bwMode="auto">
          <a:xfrm>
            <a:off x="3657600" y="4267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99" name="Group 103">
            <a:extLst>
              <a:ext uri="{FF2B5EF4-FFF2-40B4-BE49-F238E27FC236}">
                <a16:creationId xmlns:a16="http://schemas.microsoft.com/office/drawing/2014/main" id="{BF17D653-9526-4BE1-BA9F-AF77E1CF27E9}"/>
              </a:ext>
            </a:extLst>
          </p:cNvPr>
          <p:cNvGrpSpPr>
            <a:grpSpLocks/>
          </p:cNvGrpSpPr>
          <p:nvPr/>
        </p:nvGrpSpPr>
        <p:grpSpPr bwMode="auto">
          <a:xfrm>
            <a:off x="4191000" y="2590800"/>
            <a:ext cx="1066800" cy="1143000"/>
            <a:chOff x="1296" y="624"/>
            <a:chExt cx="672" cy="720"/>
          </a:xfrm>
        </p:grpSpPr>
        <p:sp>
          <p:nvSpPr>
            <p:cNvPr id="4200" name="Oval 104">
              <a:extLst>
                <a:ext uri="{FF2B5EF4-FFF2-40B4-BE49-F238E27FC236}">
                  <a16:creationId xmlns:a16="http://schemas.microsoft.com/office/drawing/2014/main" id="{43A3DF3D-EFA3-48F0-BD11-888BF826A514}"/>
                </a:ext>
              </a:extLst>
            </p:cNvPr>
            <p:cNvSpPr>
              <a:spLocks noChangeArrowheads="1"/>
            </p:cNvSpPr>
            <p:nvPr/>
          </p:nvSpPr>
          <p:spPr bwMode="auto">
            <a:xfrm>
              <a:off x="1584" y="768"/>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 name="Oval 105">
              <a:extLst>
                <a:ext uri="{FF2B5EF4-FFF2-40B4-BE49-F238E27FC236}">
                  <a16:creationId xmlns:a16="http://schemas.microsoft.com/office/drawing/2014/main" id="{E76B9069-47F1-4202-B20E-9615E49E35B9}"/>
                </a:ext>
              </a:extLst>
            </p:cNvPr>
            <p:cNvSpPr>
              <a:spLocks noChangeArrowheads="1"/>
            </p:cNvSpPr>
            <p:nvPr/>
          </p:nvSpPr>
          <p:spPr bwMode="auto">
            <a:xfrm>
              <a:off x="1296" y="1008"/>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 name="Oval 106">
              <a:extLst>
                <a:ext uri="{FF2B5EF4-FFF2-40B4-BE49-F238E27FC236}">
                  <a16:creationId xmlns:a16="http://schemas.microsoft.com/office/drawing/2014/main" id="{5A378D9D-04F4-46AA-872E-CF78883F1BF8}"/>
                </a:ext>
              </a:extLst>
            </p:cNvPr>
            <p:cNvSpPr>
              <a:spLocks noChangeArrowheads="1"/>
            </p:cNvSpPr>
            <p:nvPr/>
          </p:nvSpPr>
          <p:spPr bwMode="auto">
            <a:xfrm>
              <a:off x="1296" y="624"/>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 name="Oval 107">
              <a:extLst>
                <a:ext uri="{FF2B5EF4-FFF2-40B4-BE49-F238E27FC236}">
                  <a16:creationId xmlns:a16="http://schemas.microsoft.com/office/drawing/2014/main" id="{6C445FEE-25D1-4161-8FD6-CA0A3768F8E8}"/>
                </a:ext>
              </a:extLst>
            </p:cNvPr>
            <p:cNvSpPr>
              <a:spLocks noChangeArrowheads="1"/>
            </p:cNvSpPr>
            <p:nvPr/>
          </p:nvSpPr>
          <p:spPr bwMode="auto">
            <a:xfrm>
              <a:off x="1632" y="960"/>
              <a:ext cx="336" cy="33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4" name="Oval 108">
            <a:extLst>
              <a:ext uri="{FF2B5EF4-FFF2-40B4-BE49-F238E27FC236}">
                <a16:creationId xmlns:a16="http://schemas.microsoft.com/office/drawing/2014/main" id="{F076618F-CE61-4A96-9CC0-54B99B052384}"/>
              </a:ext>
            </a:extLst>
          </p:cNvPr>
          <p:cNvSpPr>
            <a:spLocks noChangeArrowheads="1"/>
          </p:cNvSpPr>
          <p:nvPr/>
        </p:nvSpPr>
        <p:spPr bwMode="auto">
          <a:xfrm>
            <a:off x="3352800" y="33528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 name="Oval 109">
            <a:extLst>
              <a:ext uri="{FF2B5EF4-FFF2-40B4-BE49-F238E27FC236}">
                <a16:creationId xmlns:a16="http://schemas.microsoft.com/office/drawing/2014/main" id="{F1C789C2-833E-456E-B936-AD811D4E3E29}"/>
              </a:ext>
            </a:extLst>
          </p:cNvPr>
          <p:cNvSpPr>
            <a:spLocks noChangeArrowheads="1"/>
          </p:cNvSpPr>
          <p:nvPr/>
        </p:nvSpPr>
        <p:spPr bwMode="auto">
          <a:xfrm>
            <a:off x="4191000" y="3657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 name="Oval 110">
            <a:extLst>
              <a:ext uri="{FF2B5EF4-FFF2-40B4-BE49-F238E27FC236}">
                <a16:creationId xmlns:a16="http://schemas.microsoft.com/office/drawing/2014/main" id="{4C156E7B-5F57-4E9C-B5F0-40E10F47D08A}"/>
              </a:ext>
            </a:extLst>
          </p:cNvPr>
          <p:cNvSpPr>
            <a:spLocks noChangeArrowheads="1"/>
          </p:cNvSpPr>
          <p:nvPr/>
        </p:nvSpPr>
        <p:spPr bwMode="auto">
          <a:xfrm>
            <a:off x="3048000" y="3048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 name="Oval 111">
            <a:extLst>
              <a:ext uri="{FF2B5EF4-FFF2-40B4-BE49-F238E27FC236}">
                <a16:creationId xmlns:a16="http://schemas.microsoft.com/office/drawing/2014/main" id="{88D6D7E9-4886-4557-889C-96778A9ED77E}"/>
              </a:ext>
            </a:extLst>
          </p:cNvPr>
          <p:cNvSpPr>
            <a:spLocks noChangeArrowheads="1"/>
          </p:cNvSpPr>
          <p:nvPr/>
        </p:nvSpPr>
        <p:spPr bwMode="auto">
          <a:xfrm>
            <a:off x="3810000" y="4419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 name="Oval 112">
            <a:extLst>
              <a:ext uri="{FF2B5EF4-FFF2-40B4-BE49-F238E27FC236}">
                <a16:creationId xmlns:a16="http://schemas.microsoft.com/office/drawing/2014/main" id="{388F5657-C242-40CD-9844-F6CA74E4C15A}"/>
              </a:ext>
            </a:extLst>
          </p:cNvPr>
          <p:cNvSpPr>
            <a:spLocks noChangeArrowheads="1"/>
          </p:cNvSpPr>
          <p:nvPr/>
        </p:nvSpPr>
        <p:spPr bwMode="auto">
          <a:xfrm>
            <a:off x="3657600" y="3124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 name="Oval 113">
            <a:extLst>
              <a:ext uri="{FF2B5EF4-FFF2-40B4-BE49-F238E27FC236}">
                <a16:creationId xmlns:a16="http://schemas.microsoft.com/office/drawing/2014/main" id="{48A0323D-471F-464C-81CD-CE1855AB87E0}"/>
              </a:ext>
            </a:extLst>
          </p:cNvPr>
          <p:cNvSpPr>
            <a:spLocks noChangeArrowheads="1"/>
          </p:cNvSpPr>
          <p:nvPr/>
        </p:nvSpPr>
        <p:spPr bwMode="auto">
          <a:xfrm>
            <a:off x="3124200" y="3276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0" name="Oval 114">
            <a:extLst>
              <a:ext uri="{FF2B5EF4-FFF2-40B4-BE49-F238E27FC236}">
                <a16:creationId xmlns:a16="http://schemas.microsoft.com/office/drawing/2014/main" id="{9E6DCF54-FF61-4132-82D9-1E0F5BE5ACB5}"/>
              </a:ext>
            </a:extLst>
          </p:cNvPr>
          <p:cNvSpPr>
            <a:spLocks noChangeArrowheads="1"/>
          </p:cNvSpPr>
          <p:nvPr/>
        </p:nvSpPr>
        <p:spPr bwMode="auto">
          <a:xfrm>
            <a:off x="4267200" y="2667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1" name="Oval 115">
            <a:extLst>
              <a:ext uri="{FF2B5EF4-FFF2-40B4-BE49-F238E27FC236}">
                <a16:creationId xmlns:a16="http://schemas.microsoft.com/office/drawing/2014/main" id="{BECFA3BF-C50F-49BC-B610-7AB42930D6B0}"/>
              </a:ext>
            </a:extLst>
          </p:cNvPr>
          <p:cNvSpPr>
            <a:spLocks noChangeArrowheads="1"/>
          </p:cNvSpPr>
          <p:nvPr/>
        </p:nvSpPr>
        <p:spPr bwMode="auto">
          <a:xfrm>
            <a:off x="3352800" y="3124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2" name="Oval 116">
            <a:extLst>
              <a:ext uri="{FF2B5EF4-FFF2-40B4-BE49-F238E27FC236}">
                <a16:creationId xmlns:a16="http://schemas.microsoft.com/office/drawing/2014/main" id="{9E680286-4B51-4471-8C5A-2B07E0E46812}"/>
              </a:ext>
            </a:extLst>
          </p:cNvPr>
          <p:cNvSpPr>
            <a:spLocks noChangeArrowheads="1"/>
          </p:cNvSpPr>
          <p:nvPr/>
        </p:nvSpPr>
        <p:spPr bwMode="auto">
          <a:xfrm>
            <a:off x="6019800" y="5181600"/>
            <a:ext cx="457200" cy="4572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3" name="Oval 117">
            <a:extLst>
              <a:ext uri="{FF2B5EF4-FFF2-40B4-BE49-F238E27FC236}">
                <a16:creationId xmlns:a16="http://schemas.microsoft.com/office/drawing/2014/main" id="{9FEDC59A-14E4-491B-B6BF-EB4406F75763}"/>
              </a:ext>
            </a:extLst>
          </p:cNvPr>
          <p:cNvSpPr>
            <a:spLocks noChangeArrowheads="1"/>
          </p:cNvSpPr>
          <p:nvPr/>
        </p:nvSpPr>
        <p:spPr bwMode="auto">
          <a:xfrm>
            <a:off x="6019800" y="57912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4" name="Text Box 118">
            <a:extLst>
              <a:ext uri="{FF2B5EF4-FFF2-40B4-BE49-F238E27FC236}">
                <a16:creationId xmlns:a16="http://schemas.microsoft.com/office/drawing/2014/main" id="{4E4279C4-B920-4D81-9B2D-22A72EDBDCAF}"/>
              </a:ext>
            </a:extLst>
          </p:cNvPr>
          <p:cNvSpPr txBox="1">
            <a:spLocks noChangeArrowheads="1"/>
          </p:cNvSpPr>
          <p:nvPr/>
        </p:nvSpPr>
        <p:spPr bwMode="auto">
          <a:xfrm>
            <a:off x="6477000" y="5181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proton</a:t>
            </a:r>
          </a:p>
        </p:txBody>
      </p:sp>
      <p:sp>
        <p:nvSpPr>
          <p:cNvPr id="4215" name="Text Box 119">
            <a:extLst>
              <a:ext uri="{FF2B5EF4-FFF2-40B4-BE49-F238E27FC236}">
                <a16:creationId xmlns:a16="http://schemas.microsoft.com/office/drawing/2014/main" id="{842BA0CF-E8C0-4BE3-B2C9-53A49DC4A1E5}"/>
              </a:ext>
            </a:extLst>
          </p:cNvPr>
          <p:cNvSpPr txBox="1">
            <a:spLocks noChangeArrowheads="1"/>
          </p:cNvSpPr>
          <p:nvPr/>
        </p:nvSpPr>
        <p:spPr bwMode="auto">
          <a:xfrm>
            <a:off x="6477000" y="58674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neutron</a:t>
            </a:r>
          </a:p>
        </p:txBody>
      </p:sp>
      <p:sp>
        <p:nvSpPr>
          <p:cNvPr id="4216" name="Text Box 120">
            <a:extLst>
              <a:ext uri="{FF2B5EF4-FFF2-40B4-BE49-F238E27FC236}">
                <a16:creationId xmlns:a16="http://schemas.microsoft.com/office/drawing/2014/main" id="{567FFA99-6972-4DAE-9641-A42900B028D3}"/>
              </a:ext>
            </a:extLst>
          </p:cNvPr>
          <p:cNvSpPr txBox="1">
            <a:spLocks noChangeArrowheads="1"/>
          </p:cNvSpPr>
          <p:nvPr/>
        </p:nvSpPr>
        <p:spPr bwMode="auto">
          <a:xfrm>
            <a:off x="2819400" y="304800"/>
            <a:ext cx="259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000" dirty="0"/>
              <a:t>The color change from blue to red, indicates that the parent nucleus becomes a nucleus (a daughter nucleus) of a </a:t>
            </a:r>
            <a:r>
              <a:rPr lang="en-US" altLang="en-US" sz="1000" b="1" u="sng" dirty="0"/>
              <a:t>different element</a:t>
            </a:r>
            <a:r>
              <a:rPr lang="en-US" altLang="en-US" sz="1000" dirty="0"/>
              <a:t> (with 2 fewer protons &amp; 2 fewer neutrons than the parent nuclei.)</a:t>
            </a:r>
          </a:p>
        </p:txBody>
      </p:sp>
      <p:sp>
        <p:nvSpPr>
          <p:cNvPr id="4217" name="Text Box 121">
            <a:extLst>
              <a:ext uri="{FF2B5EF4-FFF2-40B4-BE49-F238E27FC236}">
                <a16:creationId xmlns:a16="http://schemas.microsoft.com/office/drawing/2014/main" id="{BD24C277-7682-4719-9E0D-C35519CB0131}"/>
              </a:ext>
            </a:extLst>
          </p:cNvPr>
          <p:cNvSpPr txBox="1">
            <a:spLocks noChangeArrowheads="1"/>
          </p:cNvSpPr>
          <p:nvPr/>
        </p:nvSpPr>
        <p:spPr bwMode="auto">
          <a:xfrm>
            <a:off x="7162800" y="1295400"/>
            <a:ext cx="1447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An alpha particle</a:t>
            </a:r>
          </a:p>
        </p:txBody>
      </p:sp>
      <p:sp>
        <p:nvSpPr>
          <p:cNvPr id="116" name="TextBox 115">
            <a:extLst>
              <a:ext uri="{FF2B5EF4-FFF2-40B4-BE49-F238E27FC236}">
                <a16:creationId xmlns:a16="http://schemas.microsoft.com/office/drawing/2014/main" id="{47B38B29-C4B0-4784-84E1-7D2303D91C6A}"/>
              </a:ext>
            </a:extLst>
          </p:cNvPr>
          <p:cNvSpPr txBox="1"/>
          <p:nvPr/>
        </p:nvSpPr>
        <p:spPr>
          <a:xfrm>
            <a:off x="6477000" y="4583668"/>
            <a:ext cx="609600" cy="369332"/>
          </a:xfrm>
          <a:prstGeom prst="rect">
            <a:avLst/>
          </a:prstGeom>
          <a:noFill/>
        </p:spPr>
        <p:txBody>
          <a:bodyPr wrap="square" rtlCol="0">
            <a:spAutoFit/>
          </a:bodyPr>
          <a:lstStyle/>
          <a:p>
            <a:r>
              <a:rPr lang="en-US" dirty="0"/>
              <a:t>Key</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6" dur="3000" fill="hold"/>
                                        <p:tgtEl>
                                          <p:spTgt spid="4100"/>
                                        </p:tgtEl>
                                        <p:attrNameLst>
                                          <p:attrName>ppt_x</p:attrName>
                                          <p:attrName>ppt_y</p:attrName>
                                        </p:attrNameLst>
                                      </p:cBhvr>
                                    </p:animMotion>
                                  </p:childTnLst>
                                </p:cTn>
                              </p:par>
                              <p:par>
                                <p:cTn id="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8" dur="3000" fill="hold"/>
                                        <p:tgtEl>
                                          <p:spTgt spid="4102"/>
                                        </p:tgtEl>
                                        <p:attrNameLst>
                                          <p:attrName>ppt_x</p:attrName>
                                          <p:attrName>ppt_y</p:attrName>
                                        </p:attrNameLst>
                                      </p:cBhvr>
                                    </p:animMotion>
                                  </p:childTnLst>
                                </p:cTn>
                              </p:par>
                              <p:par>
                                <p:cTn id="9"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0" dur="3000" fill="hold"/>
                                        <p:tgtEl>
                                          <p:spTgt spid="4104"/>
                                        </p:tgtEl>
                                        <p:attrNameLst>
                                          <p:attrName>ppt_x</p:attrName>
                                          <p:attrName>ppt_y</p:attrName>
                                        </p:attrNameLst>
                                      </p:cBhvr>
                                    </p:animMotion>
                                  </p:childTnLst>
                                </p:cTn>
                              </p:par>
                              <p:par>
                                <p:cTn id="1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2" dur="3000" fill="hold"/>
                                        <p:tgtEl>
                                          <p:spTgt spid="4106"/>
                                        </p:tgtEl>
                                        <p:attrNameLst>
                                          <p:attrName>ppt_x</p:attrName>
                                          <p:attrName>ppt_y</p:attrName>
                                        </p:attrNameLst>
                                      </p:cBhvr>
                                    </p:animMotion>
                                  </p:childTnLst>
                                </p:cTn>
                              </p:par>
                              <p:par>
                                <p:cTn id="1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4" dur="3000" fill="hold"/>
                                        <p:tgtEl>
                                          <p:spTgt spid="4108"/>
                                        </p:tgtEl>
                                        <p:attrNameLst>
                                          <p:attrName>ppt_x</p:attrName>
                                          <p:attrName>ppt_y</p:attrName>
                                        </p:attrNameLst>
                                      </p:cBhvr>
                                    </p:animMotion>
                                  </p:childTnLst>
                                </p:cTn>
                              </p:par>
                              <p:par>
                                <p:cTn id="1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6" dur="3000" fill="hold"/>
                                        <p:tgtEl>
                                          <p:spTgt spid="4110"/>
                                        </p:tgtEl>
                                        <p:attrNameLst>
                                          <p:attrName>ppt_x</p:attrName>
                                          <p:attrName>ppt_y</p:attrName>
                                        </p:attrNameLst>
                                      </p:cBhvr>
                                    </p:animMotion>
                                  </p:childTnLst>
                                </p:cTn>
                              </p:par>
                              <p:par>
                                <p:cTn id="1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8" dur="3000" fill="hold"/>
                                        <p:tgtEl>
                                          <p:spTgt spid="4112"/>
                                        </p:tgtEl>
                                        <p:attrNameLst>
                                          <p:attrName>ppt_x</p:attrName>
                                          <p:attrName>ppt_y</p:attrName>
                                        </p:attrNameLst>
                                      </p:cBhvr>
                                    </p:animMotion>
                                  </p:childTnLst>
                                </p:cTn>
                              </p:par>
                              <p:par>
                                <p:cTn id="19"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0" dur="3000" fill="hold"/>
                                        <p:tgtEl>
                                          <p:spTgt spid="4114"/>
                                        </p:tgtEl>
                                        <p:attrNameLst>
                                          <p:attrName>ppt_x</p:attrName>
                                          <p:attrName>ppt_y</p:attrName>
                                        </p:attrNameLst>
                                      </p:cBhvr>
                                    </p:animMotion>
                                  </p:childTnLst>
                                </p:cTn>
                              </p:par>
                              <p:par>
                                <p:cTn id="2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2" dur="3000" fill="hold"/>
                                        <p:tgtEl>
                                          <p:spTgt spid="4116"/>
                                        </p:tgtEl>
                                        <p:attrNameLst>
                                          <p:attrName>ppt_x</p:attrName>
                                          <p:attrName>ppt_y</p:attrName>
                                        </p:attrNameLst>
                                      </p:cBhvr>
                                    </p:animMotion>
                                  </p:childTnLst>
                                </p:cTn>
                              </p:par>
                              <p:par>
                                <p:cTn id="2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4" dur="3000" fill="hold"/>
                                        <p:tgtEl>
                                          <p:spTgt spid="4118"/>
                                        </p:tgtEl>
                                        <p:attrNameLst>
                                          <p:attrName>ppt_x</p:attrName>
                                          <p:attrName>ppt_y</p:attrName>
                                        </p:attrNameLst>
                                      </p:cBhvr>
                                    </p:animMotion>
                                  </p:childTnLst>
                                </p:cTn>
                              </p:par>
                              <p:par>
                                <p:cTn id="2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6" dur="3000" fill="hold"/>
                                        <p:tgtEl>
                                          <p:spTgt spid="4124"/>
                                        </p:tgtEl>
                                        <p:attrNameLst>
                                          <p:attrName>ppt_x</p:attrName>
                                          <p:attrName>ppt_y</p:attrName>
                                        </p:attrNameLst>
                                      </p:cBhvr>
                                    </p:animMotion>
                                  </p:childTnLst>
                                </p:cTn>
                              </p:par>
                              <p:par>
                                <p:cTn id="2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8" dur="3000" fill="hold"/>
                                        <p:tgtEl>
                                          <p:spTgt spid="4128"/>
                                        </p:tgtEl>
                                        <p:attrNameLst>
                                          <p:attrName>ppt_x</p:attrName>
                                          <p:attrName>ppt_y</p:attrName>
                                        </p:attrNameLst>
                                      </p:cBhvr>
                                    </p:animMotion>
                                  </p:childTnLst>
                                </p:cTn>
                              </p:par>
                              <p:par>
                                <p:cTn id="29"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30" dur="5000" fill="hold"/>
                                        <p:tgtEl>
                                          <p:spTgt spid="4101"/>
                                        </p:tgtEl>
                                        <p:attrNameLst>
                                          <p:attrName>ppt_x</p:attrName>
                                          <p:attrName>ppt_y</p:attrName>
                                        </p:attrNameLst>
                                      </p:cBhvr>
                                    </p:animMotion>
                                  </p:childTnLst>
                                </p:cTn>
                              </p:par>
                              <p:par>
                                <p:cTn id="31"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32" dur="5000" fill="hold"/>
                                        <p:tgtEl>
                                          <p:spTgt spid="4103"/>
                                        </p:tgtEl>
                                        <p:attrNameLst>
                                          <p:attrName>ppt_x</p:attrName>
                                          <p:attrName>ppt_y</p:attrName>
                                        </p:attrNameLst>
                                      </p:cBhvr>
                                    </p:animMotion>
                                  </p:childTnLst>
                                </p:cTn>
                              </p:par>
                              <p:par>
                                <p:cTn id="33"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34" dur="5000" fill="hold"/>
                                        <p:tgtEl>
                                          <p:spTgt spid="4105"/>
                                        </p:tgtEl>
                                        <p:attrNameLst>
                                          <p:attrName>ppt_x</p:attrName>
                                          <p:attrName>ppt_y</p:attrName>
                                        </p:attrNameLst>
                                      </p:cBhvr>
                                    </p:animMotion>
                                  </p:childTnLst>
                                </p:cTn>
                              </p:par>
                              <p:par>
                                <p:cTn id="35"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36" dur="5000" fill="hold"/>
                                        <p:tgtEl>
                                          <p:spTgt spid="4107"/>
                                        </p:tgtEl>
                                        <p:attrNameLst>
                                          <p:attrName>ppt_x</p:attrName>
                                          <p:attrName>ppt_y</p:attrName>
                                        </p:attrNameLst>
                                      </p:cBhvr>
                                    </p:animMotion>
                                  </p:childTnLst>
                                </p:cTn>
                              </p:par>
                              <p:par>
                                <p:cTn id="37"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38" dur="5000" fill="hold"/>
                                        <p:tgtEl>
                                          <p:spTgt spid="4109"/>
                                        </p:tgtEl>
                                        <p:attrNameLst>
                                          <p:attrName>ppt_x</p:attrName>
                                          <p:attrName>ppt_y</p:attrName>
                                        </p:attrNameLst>
                                      </p:cBhvr>
                                    </p:animMotion>
                                  </p:childTnLst>
                                </p:cTn>
                              </p:par>
                              <p:par>
                                <p:cTn id="39"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40" dur="5000" fill="hold"/>
                                        <p:tgtEl>
                                          <p:spTgt spid="4111"/>
                                        </p:tgtEl>
                                        <p:attrNameLst>
                                          <p:attrName>ppt_x</p:attrName>
                                          <p:attrName>ppt_y</p:attrName>
                                        </p:attrNameLst>
                                      </p:cBhvr>
                                    </p:animMotion>
                                  </p:childTnLst>
                                </p:cTn>
                              </p:par>
                              <p:par>
                                <p:cTn id="41"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42" dur="5000" fill="hold"/>
                                        <p:tgtEl>
                                          <p:spTgt spid="4113"/>
                                        </p:tgtEl>
                                        <p:attrNameLst>
                                          <p:attrName>ppt_x</p:attrName>
                                          <p:attrName>ppt_y</p:attrName>
                                        </p:attrNameLst>
                                      </p:cBhvr>
                                    </p:animMotion>
                                  </p:childTnLst>
                                </p:cTn>
                              </p:par>
                              <p:par>
                                <p:cTn id="43"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44" dur="5000" fill="hold"/>
                                        <p:tgtEl>
                                          <p:spTgt spid="4117"/>
                                        </p:tgtEl>
                                        <p:attrNameLst>
                                          <p:attrName>ppt_x</p:attrName>
                                          <p:attrName>ppt_y</p:attrName>
                                        </p:attrNameLst>
                                      </p:cBhvr>
                                    </p:animMotion>
                                  </p:childTnLst>
                                </p:cTn>
                              </p:par>
                              <p:par>
                                <p:cTn id="45"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46" dur="5000" fill="hold"/>
                                        <p:tgtEl>
                                          <p:spTgt spid="4119"/>
                                        </p:tgtEl>
                                        <p:attrNameLst>
                                          <p:attrName>ppt_x</p:attrName>
                                          <p:attrName>ppt_y</p:attrName>
                                        </p:attrNameLst>
                                      </p:cBhvr>
                                    </p:animMotion>
                                  </p:childTnLst>
                                </p:cTn>
                              </p:par>
                              <p:par>
                                <p:cTn id="47"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48" dur="5000" fill="hold"/>
                                        <p:tgtEl>
                                          <p:spTgt spid="4121"/>
                                        </p:tgtEl>
                                        <p:attrNameLst>
                                          <p:attrName>ppt_x</p:attrName>
                                          <p:attrName>ppt_y</p:attrName>
                                        </p:attrNameLst>
                                      </p:cBhvr>
                                    </p:animMotion>
                                  </p:childTnLst>
                                </p:cTn>
                              </p:par>
                              <p:par>
                                <p:cTn id="49"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50" dur="5000" fill="hold"/>
                                        <p:tgtEl>
                                          <p:spTgt spid="4123"/>
                                        </p:tgtEl>
                                        <p:attrNameLst>
                                          <p:attrName>ppt_x</p:attrName>
                                          <p:attrName>ppt_y</p:attrName>
                                        </p:attrNameLst>
                                      </p:cBhvr>
                                    </p:animMotion>
                                  </p:childTnLst>
                                </p:cTn>
                              </p:par>
                              <p:par>
                                <p:cTn id="51"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52" dur="5000" fill="hold"/>
                                        <p:tgtEl>
                                          <p:spTgt spid="4125"/>
                                        </p:tgtEl>
                                        <p:attrNameLst>
                                          <p:attrName>ppt_x</p:attrName>
                                          <p:attrName>ppt_y</p:attrName>
                                        </p:attrNameLst>
                                      </p:cBhvr>
                                    </p:animMotion>
                                  </p:childTnLst>
                                </p:cTn>
                              </p:par>
                              <p:par>
                                <p:cTn id="53"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54" dur="5000" fill="hold"/>
                                        <p:tgtEl>
                                          <p:spTgt spid="4127"/>
                                        </p:tgtEl>
                                        <p:attrNameLst>
                                          <p:attrName>ppt_x</p:attrName>
                                          <p:attrName>ppt_y</p:attrName>
                                        </p:attrNameLst>
                                      </p:cBhvr>
                                    </p:animMotion>
                                  </p:childTnLst>
                                </p:cTn>
                              </p:par>
                              <p:par>
                                <p:cTn id="5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56" dur="3000" fill="hold"/>
                                        <p:tgtEl>
                                          <p:spTgt spid="4130"/>
                                        </p:tgtEl>
                                        <p:attrNameLst>
                                          <p:attrName>ppt_x</p:attrName>
                                          <p:attrName>ppt_y</p:attrName>
                                        </p:attrNameLst>
                                      </p:cBhvr>
                                    </p:animMotion>
                                  </p:childTnLst>
                                </p:cTn>
                              </p:par>
                              <p:par>
                                <p:cTn id="5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58" dur="3000" fill="hold"/>
                                        <p:tgtEl>
                                          <p:spTgt spid="4131"/>
                                        </p:tgtEl>
                                        <p:attrNameLst>
                                          <p:attrName>ppt_x</p:attrName>
                                          <p:attrName>ppt_y</p:attrName>
                                        </p:attrNameLst>
                                      </p:cBhvr>
                                    </p:animMotion>
                                  </p:childTnLst>
                                </p:cTn>
                              </p:par>
                              <p:par>
                                <p:cTn id="59"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60" dur="3000" fill="hold"/>
                                        <p:tgtEl>
                                          <p:spTgt spid="4132"/>
                                        </p:tgtEl>
                                        <p:attrNameLst>
                                          <p:attrName>ppt_x</p:attrName>
                                          <p:attrName>ppt_y</p:attrName>
                                        </p:attrNameLst>
                                      </p:cBhvr>
                                    </p:animMotion>
                                  </p:childTnLst>
                                </p:cTn>
                              </p:par>
                              <p:par>
                                <p:cTn id="6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62" dur="3000" fill="hold"/>
                                        <p:tgtEl>
                                          <p:spTgt spid="4133"/>
                                        </p:tgtEl>
                                        <p:attrNameLst>
                                          <p:attrName>ppt_x</p:attrName>
                                          <p:attrName>ppt_y</p:attrName>
                                        </p:attrNameLst>
                                      </p:cBhvr>
                                    </p:animMotion>
                                  </p:childTnLst>
                                </p:cTn>
                              </p:par>
                              <p:par>
                                <p:cTn id="6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64" dur="3000" fill="hold"/>
                                        <p:tgtEl>
                                          <p:spTgt spid="4134"/>
                                        </p:tgtEl>
                                        <p:attrNameLst>
                                          <p:attrName>ppt_x</p:attrName>
                                          <p:attrName>ppt_y</p:attrName>
                                        </p:attrNameLst>
                                      </p:cBhvr>
                                    </p:animMotion>
                                  </p:childTnLst>
                                </p:cTn>
                              </p:par>
                            </p:childTnLst>
                          </p:cTn>
                        </p:par>
                      </p:childTnLst>
                    </p:cTn>
                  </p:par>
                  <p:par>
                    <p:cTn id="65" fill="hold" nodeType="clickPar">
                      <p:stCondLst>
                        <p:cond delay="indefinite"/>
                      </p:stCondLst>
                      <p:childTnLst>
                        <p:par>
                          <p:cTn id="66" fill="hold" nodeType="withGroup">
                            <p:stCondLst>
                              <p:cond delay="0"/>
                            </p:stCondLst>
                            <p:childTnLst>
                              <p:par>
                                <p:cTn id="67" presetID="0" presetClass="path" presetSubtype="0" accel="50000" decel="50000" fill="hold" nodeType="clickEffect">
                                  <p:stCondLst>
                                    <p:cond delay="0"/>
                                  </p:stCondLst>
                                  <p:childTnLst>
                                    <p:animMotion origin="layout" path="M -2.77778E-7 8.84393E-6 C 0.01789 0.00255 0.03594 0.00301 0.05382 0.00625 C 0.08802 0.00463 0.12153 0.00093 0.15556 -0.00231 C 0.18056 -0.00069 0.20521 0.00093 0.23004 0.00417 C 0.25764 0.00347 0.28507 0.00394 0.31268 0.00209 C 0.32431 0.00139 0.33889 -0.00485 0.3507 -0.00647 C 0.37292 -0.01595 0.39532 -0.02427 0.41736 -0.03398 C 0.42587 -0.03768 0.43247 -0.04693 0.44115 -0.05086 C 0.44792 -0.05942 0.46077 -0.06797 0.4698 -0.0719 C 0.47483 -0.07907 0.48212 -0.08208 0.48716 -0.08878 C 0.49688 -0.10173 0.50452 -0.11606 0.51424 -0.12901 " pathEditMode="relative" ptsTypes="ffffffffffA">
                                      <p:cBhvr>
                                        <p:cTn id="68" dur="5000" fill="hold"/>
                                        <p:tgtEl>
                                          <p:spTgt spid="4135"/>
                                        </p:tgtEl>
                                        <p:attrNameLst>
                                          <p:attrName>ppt_x</p:attrName>
                                          <p:attrName>ppt_y</p:attrName>
                                        </p:attrNameLst>
                                      </p:cBhvr>
                                    </p:animMotion>
                                  </p:childTnLst>
                                </p:cTn>
                              </p:par>
                              <p:par>
                                <p:cTn id="69" presetID="1" presetClass="emph" presetSubtype="2" fill="hold" nodeType="withEffect">
                                  <p:stCondLst>
                                    <p:cond delay="0"/>
                                  </p:stCondLst>
                                  <p:childTnLst>
                                    <p:animClr clrSpc="rgb" dir="cw">
                                      <p:cBhvr>
                                        <p:cTn id="70" dur="2000" fill="hold"/>
                                        <p:tgtEl>
                                          <p:spTgt spid="4123"/>
                                        </p:tgtEl>
                                        <p:attrNameLst>
                                          <p:attrName>fillcolor</p:attrName>
                                        </p:attrNameLst>
                                      </p:cBhvr>
                                      <p:to>
                                        <a:srgbClr val="FF0000"/>
                                      </p:to>
                                    </p:animClr>
                                    <p:set>
                                      <p:cBhvr>
                                        <p:cTn id="71" dur="2000" fill="hold"/>
                                        <p:tgtEl>
                                          <p:spTgt spid="4123"/>
                                        </p:tgtEl>
                                        <p:attrNameLst>
                                          <p:attrName>fill.type</p:attrName>
                                        </p:attrNameLst>
                                      </p:cBhvr>
                                      <p:to>
                                        <p:strVal val="solid"/>
                                      </p:to>
                                    </p:set>
                                    <p:set>
                                      <p:cBhvr>
                                        <p:cTn id="72" dur="2000" fill="hold"/>
                                        <p:tgtEl>
                                          <p:spTgt spid="4123"/>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2000" fill="hold"/>
                                        <p:tgtEl>
                                          <p:spTgt spid="4105"/>
                                        </p:tgtEl>
                                        <p:attrNameLst>
                                          <p:attrName>fillcolor</p:attrName>
                                        </p:attrNameLst>
                                      </p:cBhvr>
                                      <p:to>
                                        <a:srgbClr val="FF0000"/>
                                      </p:to>
                                    </p:animClr>
                                    <p:set>
                                      <p:cBhvr>
                                        <p:cTn id="75" dur="2000" fill="hold"/>
                                        <p:tgtEl>
                                          <p:spTgt spid="4105"/>
                                        </p:tgtEl>
                                        <p:attrNameLst>
                                          <p:attrName>fill.type</p:attrName>
                                        </p:attrNameLst>
                                      </p:cBhvr>
                                      <p:to>
                                        <p:strVal val="solid"/>
                                      </p:to>
                                    </p:set>
                                    <p:set>
                                      <p:cBhvr>
                                        <p:cTn id="76" dur="2000" fill="hold"/>
                                        <p:tgtEl>
                                          <p:spTgt spid="4105"/>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2000" fill="hold"/>
                                        <p:tgtEl>
                                          <p:spTgt spid="4101"/>
                                        </p:tgtEl>
                                        <p:attrNameLst>
                                          <p:attrName>fillcolor</p:attrName>
                                        </p:attrNameLst>
                                      </p:cBhvr>
                                      <p:to>
                                        <a:srgbClr val="FF0000"/>
                                      </p:to>
                                    </p:animClr>
                                    <p:set>
                                      <p:cBhvr>
                                        <p:cTn id="79" dur="2000" fill="hold"/>
                                        <p:tgtEl>
                                          <p:spTgt spid="4101"/>
                                        </p:tgtEl>
                                        <p:attrNameLst>
                                          <p:attrName>fill.type</p:attrName>
                                        </p:attrNameLst>
                                      </p:cBhvr>
                                      <p:to>
                                        <p:strVal val="solid"/>
                                      </p:to>
                                    </p:set>
                                    <p:set>
                                      <p:cBhvr>
                                        <p:cTn id="80" dur="2000" fill="hold"/>
                                        <p:tgtEl>
                                          <p:spTgt spid="4101"/>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2000" fill="hold"/>
                                        <p:tgtEl>
                                          <p:spTgt spid="4103"/>
                                        </p:tgtEl>
                                        <p:attrNameLst>
                                          <p:attrName>fillcolor</p:attrName>
                                        </p:attrNameLst>
                                      </p:cBhvr>
                                      <p:to>
                                        <a:srgbClr val="FF0000"/>
                                      </p:to>
                                    </p:animClr>
                                    <p:set>
                                      <p:cBhvr>
                                        <p:cTn id="83" dur="2000" fill="hold"/>
                                        <p:tgtEl>
                                          <p:spTgt spid="4103"/>
                                        </p:tgtEl>
                                        <p:attrNameLst>
                                          <p:attrName>fill.type</p:attrName>
                                        </p:attrNameLst>
                                      </p:cBhvr>
                                      <p:to>
                                        <p:strVal val="solid"/>
                                      </p:to>
                                    </p:set>
                                    <p:set>
                                      <p:cBhvr>
                                        <p:cTn id="84" dur="2000" fill="hold"/>
                                        <p:tgtEl>
                                          <p:spTgt spid="410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4119"/>
                                        </p:tgtEl>
                                        <p:attrNameLst>
                                          <p:attrName>fillcolor</p:attrName>
                                        </p:attrNameLst>
                                      </p:cBhvr>
                                      <p:to>
                                        <a:srgbClr val="FF0000"/>
                                      </p:to>
                                    </p:animClr>
                                    <p:set>
                                      <p:cBhvr>
                                        <p:cTn id="87" dur="2000" fill="hold"/>
                                        <p:tgtEl>
                                          <p:spTgt spid="4119"/>
                                        </p:tgtEl>
                                        <p:attrNameLst>
                                          <p:attrName>fill.type</p:attrName>
                                        </p:attrNameLst>
                                      </p:cBhvr>
                                      <p:to>
                                        <p:strVal val="solid"/>
                                      </p:to>
                                    </p:set>
                                    <p:set>
                                      <p:cBhvr>
                                        <p:cTn id="88" dur="2000" fill="hold"/>
                                        <p:tgtEl>
                                          <p:spTgt spid="4119"/>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4116"/>
                                        </p:tgtEl>
                                        <p:attrNameLst>
                                          <p:attrName>fillcolor</p:attrName>
                                        </p:attrNameLst>
                                      </p:cBhvr>
                                      <p:to>
                                        <a:srgbClr val="FF0000"/>
                                      </p:to>
                                    </p:animClr>
                                    <p:set>
                                      <p:cBhvr>
                                        <p:cTn id="91" dur="2000" fill="hold"/>
                                        <p:tgtEl>
                                          <p:spTgt spid="4116"/>
                                        </p:tgtEl>
                                        <p:attrNameLst>
                                          <p:attrName>fill.type</p:attrName>
                                        </p:attrNameLst>
                                      </p:cBhvr>
                                      <p:to>
                                        <p:strVal val="solid"/>
                                      </p:to>
                                    </p:set>
                                    <p:set>
                                      <p:cBhvr>
                                        <p:cTn id="92" dur="2000" fill="hold"/>
                                        <p:tgtEl>
                                          <p:spTgt spid="4116"/>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2000" fill="hold"/>
                                        <p:tgtEl>
                                          <p:spTgt spid="4121"/>
                                        </p:tgtEl>
                                        <p:attrNameLst>
                                          <p:attrName>fillcolor</p:attrName>
                                        </p:attrNameLst>
                                      </p:cBhvr>
                                      <p:to>
                                        <a:srgbClr val="FF0000"/>
                                      </p:to>
                                    </p:animClr>
                                    <p:set>
                                      <p:cBhvr>
                                        <p:cTn id="95" dur="2000" fill="hold"/>
                                        <p:tgtEl>
                                          <p:spTgt spid="4121"/>
                                        </p:tgtEl>
                                        <p:attrNameLst>
                                          <p:attrName>fill.type</p:attrName>
                                        </p:attrNameLst>
                                      </p:cBhvr>
                                      <p:to>
                                        <p:strVal val="solid"/>
                                      </p:to>
                                    </p:set>
                                    <p:set>
                                      <p:cBhvr>
                                        <p:cTn id="96" dur="2000" fill="hold"/>
                                        <p:tgtEl>
                                          <p:spTgt spid="4121"/>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2000" fill="hold"/>
                                        <p:tgtEl>
                                          <p:spTgt spid="4125"/>
                                        </p:tgtEl>
                                        <p:attrNameLst>
                                          <p:attrName>fillcolor</p:attrName>
                                        </p:attrNameLst>
                                      </p:cBhvr>
                                      <p:to>
                                        <a:srgbClr val="FF0000"/>
                                      </p:to>
                                    </p:animClr>
                                    <p:set>
                                      <p:cBhvr>
                                        <p:cTn id="99" dur="2000" fill="hold"/>
                                        <p:tgtEl>
                                          <p:spTgt spid="4125"/>
                                        </p:tgtEl>
                                        <p:attrNameLst>
                                          <p:attrName>fill.type</p:attrName>
                                        </p:attrNameLst>
                                      </p:cBhvr>
                                      <p:to>
                                        <p:strVal val="solid"/>
                                      </p:to>
                                    </p:set>
                                    <p:set>
                                      <p:cBhvr>
                                        <p:cTn id="100" dur="2000" fill="hold"/>
                                        <p:tgtEl>
                                          <p:spTgt spid="4125"/>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2000" fill="hold"/>
                                        <p:tgtEl>
                                          <p:spTgt spid="4127"/>
                                        </p:tgtEl>
                                        <p:attrNameLst>
                                          <p:attrName>fillcolor</p:attrName>
                                        </p:attrNameLst>
                                      </p:cBhvr>
                                      <p:to>
                                        <a:srgbClr val="FF0000"/>
                                      </p:to>
                                    </p:animClr>
                                    <p:set>
                                      <p:cBhvr>
                                        <p:cTn id="103" dur="2000" fill="hold"/>
                                        <p:tgtEl>
                                          <p:spTgt spid="4127"/>
                                        </p:tgtEl>
                                        <p:attrNameLst>
                                          <p:attrName>fill.type</p:attrName>
                                        </p:attrNameLst>
                                      </p:cBhvr>
                                      <p:to>
                                        <p:strVal val="solid"/>
                                      </p:to>
                                    </p:set>
                                    <p:set>
                                      <p:cBhvr>
                                        <p:cTn id="104" dur="2000" fill="hold"/>
                                        <p:tgtEl>
                                          <p:spTgt spid="4127"/>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2000" fill="hold"/>
                                        <p:tgtEl>
                                          <p:spTgt spid="4108"/>
                                        </p:tgtEl>
                                        <p:attrNameLst>
                                          <p:attrName>fillcolor</p:attrName>
                                        </p:attrNameLst>
                                      </p:cBhvr>
                                      <p:to>
                                        <a:srgbClr val="FF0000"/>
                                      </p:to>
                                    </p:animClr>
                                    <p:set>
                                      <p:cBhvr>
                                        <p:cTn id="107" dur="2000" fill="hold"/>
                                        <p:tgtEl>
                                          <p:spTgt spid="4108"/>
                                        </p:tgtEl>
                                        <p:attrNameLst>
                                          <p:attrName>fill.type</p:attrName>
                                        </p:attrNameLst>
                                      </p:cBhvr>
                                      <p:to>
                                        <p:strVal val="solid"/>
                                      </p:to>
                                    </p:set>
                                    <p:set>
                                      <p:cBhvr>
                                        <p:cTn id="108" dur="2000" fill="hold"/>
                                        <p:tgtEl>
                                          <p:spTgt spid="4108"/>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2000" fill="hold"/>
                                        <p:tgtEl>
                                          <p:spTgt spid="4113"/>
                                        </p:tgtEl>
                                        <p:attrNameLst>
                                          <p:attrName>fillcolor</p:attrName>
                                        </p:attrNameLst>
                                      </p:cBhvr>
                                      <p:to>
                                        <a:srgbClr val="FF0000"/>
                                      </p:to>
                                    </p:animClr>
                                    <p:set>
                                      <p:cBhvr>
                                        <p:cTn id="111" dur="2000" fill="hold"/>
                                        <p:tgtEl>
                                          <p:spTgt spid="4113"/>
                                        </p:tgtEl>
                                        <p:attrNameLst>
                                          <p:attrName>fill.type</p:attrName>
                                        </p:attrNameLst>
                                      </p:cBhvr>
                                      <p:to>
                                        <p:strVal val="solid"/>
                                      </p:to>
                                    </p:set>
                                    <p:set>
                                      <p:cBhvr>
                                        <p:cTn id="112" dur="2000" fill="hold"/>
                                        <p:tgtEl>
                                          <p:spTgt spid="4113"/>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2000" fill="hold"/>
                                        <p:tgtEl>
                                          <p:spTgt spid="4100"/>
                                        </p:tgtEl>
                                        <p:attrNameLst>
                                          <p:attrName>fillcolor</p:attrName>
                                        </p:attrNameLst>
                                      </p:cBhvr>
                                      <p:to>
                                        <a:srgbClr val="FF0000"/>
                                      </p:to>
                                    </p:animClr>
                                    <p:set>
                                      <p:cBhvr>
                                        <p:cTn id="115" dur="2000" fill="hold"/>
                                        <p:tgtEl>
                                          <p:spTgt spid="4100"/>
                                        </p:tgtEl>
                                        <p:attrNameLst>
                                          <p:attrName>fill.type</p:attrName>
                                        </p:attrNameLst>
                                      </p:cBhvr>
                                      <p:to>
                                        <p:strVal val="solid"/>
                                      </p:to>
                                    </p:set>
                                    <p:set>
                                      <p:cBhvr>
                                        <p:cTn id="116" dur="2000" fill="hold"/>
                                        <p:tgtEl>
                                          <p:spTgt spid="4100"/>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2000" fill="hold"/>
                                        <p:tgtEl>
                                          <p:spTgt spid="4132"/>
                                        </p:tgtEl>
                                        <p:attrNameLst>
                                          <p:attrName>fillcolor</p:attrName>
                                        </p:attrNameLst>
                                      </p:cBhvr>
                                      <p:to>
                                        <a:srgbClr val="FF0000"/>
                                      </p:to>
                                    </p:animClr>
                                    <p:set>
                                      <p:cBhvr>
                                        <p:cTn id="119" dur="2000" fill="hold"/>
                                        <p:tgtEl>
                                          <p:spTgt spid="4132"/>
                                        </p:tgtEl>
                                        <p:attrNameLst>
                                          <p:attrName>fill.type</p:attrName>
                                        </p:attrNameLst>
                                      </p:cBhvr>
                                      <p:to>
                                        <p:strVal val="solid"/>
                                      </p:to>
                                    </p:set>
                                    <p:set>
                                      <p:cBhvr>
                                        <p:cTn id="120" dur="2000" fill="hold"/>
                                        <p:tgtEl>
                                          <p:spTgt spid="4132"/>
                                        </p:tgtEl>
                                        <p:attrNameLst>
                                          <p:attrName>fill.on</p:attrName>
                                        </p:attrNameLst>
                                      </p:cBhvr>
                                      <p:to>
                                        <p:strVal val="true"/>
                                      </p:to>
                                    </p:set>
                                  </p:childTnLst>
                                </p:cTn>
                              </p:par>
                              <p:par>
                                <p:cTn id="12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22" dur="3000" fill="hold"/>
                                        <p:tgtEl>
                                          <p:spTgt spid="4140"/>
                                        </p:tgtEl>
                                        <p:attrNameLst>
                                          <p:attrName>ppt_x</p:attrName>
                                          <p:attrName>ppt_y</p:attrName>
                                        </p:attrNameLst>
                                      </p:cBhvr>
                                    </p:animMotion>
                                  </p:childTnLst>
                                </p:cTn>
                              </p:par>
                              <p:par>
                                <p:cTn id="12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24" dur="3000" fill="hold"/>
                                        <p:tgtEl>
                                          <p:spTgt spid="4142"/>
                                        </p:tgtEl>
                                        <p:attrNameLst>
                                          <p:attrName>ppt_x</p:attrName>
                                          <p:attrName>ppt_y</p:attrName>
                                        </p:attrNameLst>
                                      </p:cBhvr>
                                    </p:animMotion>
                                  </p:childTnLst>
                                </p:cTn>
                              </p:par>
                              <p:par>
                                <p:cTn id="12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26" dur="3000" fill="hold"/>
                                        <p:tgtEl>
                                          <p:spTgt spid="4144"/>
                                        </p:tgtEl>
                                        <p:attrNameLst>
                                          <p:attrName>ppt_x</p:attrName>
                                          <p:attrName>ppt_y</p:attrName>
                                        </p:attrNameLst>
                                      </p:cBhvr>
                                    </p:animMotion>
                                  </p:childTnLst>
                                </p:cTn>
                              </p:par>
                              <p:par>
                                <p:cTn id="12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28" dur="3000" fill="hold"/>
                                        <p:tgtEl>
                                          <p:spTgt spid="4146"/>
                                        </p:tgtEl>
                                        <p:attrNameLst>
                                          <p:attrName>ppt_x</p:attrName>
                                          <p:attrName>ppt_y</p:attrName>
                                        </p:attrNameLst>
                                      </p:cBhvr>
                                    </p:animMotion>
                                  </p:childTnLst>
                                </p:cTn>
                              </p:par>
                              <p:par>
                                <p:cTn id="129"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30" dur="3000" fill="hold"/>
                                        <p:tgtEl>
                                          <p:spTgt spid="4148"/>
                                        </p:tgtEl>
                                        <p:attrNameLst>
                                          <p:attrName>ppt_x</p:attrName>
                                          <p:attrName>ppt_y</p:attrName>
                                        </p:attrNameLst>
                                      </p:cBhvr>
                                    </p:animMotion>
                                  </p:childTnLst>
                                </p:cTn>
                              </p:par>
                              <p:par>
                                <p:cTn id="13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32" dur="3000" fill="hold"/>
                                        <p:tgtEl>
                                          <p:spTgt spid="4150"/>
                                        </p:tgtEl>
                                        <p:attrNameLst>
                                          <p:attrName>ppt_x</p:attrName>
                                          <p:attrName>ppt_y</p:attrName>
                                        </p:attrNameLst>
                                      </p:cBhvr>
                                    </p:animMotion>
                                  </p:childTnLst>
                                </p:cTn>
                              </p:par>
                              <p:par>
                                <p:cTn id="13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34" dur="3000" fill="hold"/>
                                        <p:tgtEl>
                                          <p:spTgt spid="4152"/>
                                        </p:tgtEl>
                                        <p:attrNameLst>
                                          <p:attrName>ppt_x</p:attrName>
                                          <p:attrName>ppt_y</p:attrName>
                                        </p:attrNameLst>
                                      </p:cBhvr>
                                    </p:animMotion>
                                  </p:childTnLst>
                                </p:cTn>
                              </p:par>
                              <p:par>
                                <p:cTn id="13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36" dur="3000" fill="hold"/>
                                        <p:tgtEl>
                                          <p:spTgt spid="4154"/>
                                        </p:tgtEl>
                                        <p:attrNameLst>
                                          <p:attrName>ppt_x</p:attrName>
                                          <p:attrName>ppt_y</p:attrName>
                                        </p:attrNameLst>
                                      </p:cBhvr>
                                    </p:animMotion>
                                  </p:childTnLst>
                                </p:cTn>
                              </p:par>
                              <p:par>
                                <p:cTn id="13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38" dur="3000" fill="hold"/>
                                        <p:tgtEl>
                                          <p:spTgt spid="4155"/>
                                        </p:tgtEl>
                                        <p:attrNameLst>
                                          <p:attrName>ppt_x</p:attrName>
                                          <p:attrName>ppt_y</p:attrName>
                                        </p:attrNameLst>
                                      </p:cBhvr>
                                    </p:animMotion>
                                  </p:childTnLst>
                                </p:cTn>
                              </p:par>
                              <p:par>
                                <p:cTn id="139"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40" dur="3000" fill="hold"/>
                                        <p:tgtEl>
                                          <p:spTgt spid="4157"/>
                                        </p:tgtEl>
                                        <p:attrNameLst>
                                          <p:attrName>ppt_x</p:attrName>
                                          <p:attrName>ppt_y</p:attrName>
                                        </p:attrNameLst>
                                      </p:cBhvr>
                                    </p:animMotion>
                                  </p:childTnLst>
                                </p:cTn>
                              </p:par>
                              <p:par>
                                <p:cTn id="14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42" dur="3000" fill="hold"/>
                                        <p:tgtEl>
                                          <p:spTgt spid="4161"/>
                                        </p:tgtEl>
                                        <p:attrNameLst>
                                          <p:attrName>ppt_x</p:attrName>
                                          <p:attrName>ppt_y</p:attrName>
                                        </p:attrNameLst>
                                      </p:cBhvr>
                                    </p:animMotion>
                                  </p:childTnLst>
                                </p:cTn>
                              </p:par>
                              <p:par>
                                <p:cTn id="14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44" dur="3000" fill="hold"/>
                                        <p:tgtEl>
                                          <p:spTgt spid="4169"/>
                                        </p:tgtEl>
                                        <p:attrNameLst>
                                          <p:attrName>ppt_x</p:attrName>
                                          <p:attrName>ppt_y</p:attrName>
                                        </p:attrNameLst>
                                      </p:cBhvr>
                                    </p:animMotion>
                                  </p:childTnLst>
                                </p:cTn>
                              </p:par>
                              <p:par>
                                <p:cTn id="145"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46" dur="5000" fill="hold"/>
                                        <p:tgtEl>
                                          <p:spTgt spid="4141"/>
                                        </p:tgtEl>
                                        <p:attrNameLst>
                                          <p:attrName>ppt_x</p:attrName>
                                          <p:attrName>ppt_y</p:attrName>
                                        </p:attrNameLst>
                                      </p:cBhvr>
                                    </p:animMotion>
                                  </p:childTnLst>
                                </p:cTn>
                              </p:par>
                              <p:par>
                                <p:cTn id="147"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48" dur="5000" fill="hold"/>
                                        <p:tgtEl>
                                          <p:spTgt spid="4143"/>
                                        </p:tgtEl>
                                        <p:attrNameLst>
                                          <p:attrName>ppt_x</p:attrName>
                                          <p:attrName>ppt_y</p:attrName>
                                        </p:attrNameLst>
                                      </p:cBhvr>
                                    </p:animMotion>
                                  </p:childTnLst>
                                </p:cTn>
                              </p:par>
                              <p:par>
                                <p:cTn id="149"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50" dur="5000" fill="hold"/>
                                        <p:tgtEl>
                                          <p:spTgt spid="4145"/>
                                        </p:tgtEl>
                                        <p:attrNameLst>
                                          <p:attrName>ppt_x</p:attrName>
                                          <p:attrName>ppt_y</p:attrName>
                                        </p:attrNameLst>
                                      </p:cBhvr>
                                    </p:animMotion>
                                  </p:childTnLst>
                                </p:cTn>
                              </p:par>
                              <p:par>
                                <p:cTn id="151"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52" dur="5000" fill="hold"/>
                                        <p:tgtEl>
                                          <p:spTgt spid="4147"/>
                                        </p:tgtEl>
                                        <p:attrNameLst>
                                          <p:attrName>ppt_x</p:attrName>
                                          <p:attrName>ppt_y</p:attrName>
                                        </p:attrNameLst>
                                      </p:cBhvr>
                                    </p:animMotion>
                                  </p:childTnLst>
                                </p:cTn>
                              </p:par>
                              <p:par>
                                <p:cTn id="153"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54" dur="5000" fill="hold"/>
                                        <p:tgtEl>
                                          <p:spTgt spid="4149"/>
                                        </p:tgtEl>
                                        <p:attrNameLst>
                                          <p:attrName>ppt_x</p:attrName>
                                          <p:attrName>ppt_y</p:attrName>
                                        </p:attrNameLst>
                                      </p:cBhvr>
                                    </p:animMotion>
                                  </p:childTnLst>
                                </p:cTn>
                              </p:par>
                              <p:par>
                                <p:cTn id="155"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56" dur="5000" fill="hold"/>
                                        <p:tgtEl>
                                          <p:spTgt spid="4151"/>
                                        </p:tgtEl>
                                        <p:attrNameLst>
                                          <p:attrName>ppt_x</p:attrName>
                                          <p:attrName>ppt_y</p:attrName>
                                        </p:attrNameLst>
                                      </p:cBhvr>
                                    </p:animMotion>
                                  </p:childTnLst>
                                </p:cTn>
                              </p:par>
                              <p:par>
                                <p:cTn id="157"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58" dur="5000" fill="hold"/>
                                        <p:tgtEl>
                                          <p:spTgt spid="4153"/>
                                        </p:tgtEl>
                                        <p:attrNameLst>
                                          <p:attrName>ppt_x</p:attrName>
                                          <p:attrName>ppt_y</p:attrName>
                                        </p:attrNameLst>
                                      </p:cBhvr>
                                    </p:animMotion>
                                  </p:childTnLst>
                                </p:cTn>
                              </p:par>
                              <p:par>
                                <p:cTn id="159"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60" dur="5000" fill="hold"/>
                                        <p:tgtEl>
                                          <p:spTgt spid="4156"/>
                                        </p:tgtEl>
                                        <p:attrNameLst>
                                          <p:attrName>ppt_x</p:attrName>
                                          <p:attrName>ppt_y</p:attrName>
                                        </p:attrNameLst>
                                      </p:cBhvr>
                                    </p:animMotion>
                                  </p:childTnLst>
                                </p:cTn>
                              </p:par>
                              <p:par>
                                <p:cTn id="161"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62" dur="5000" fill="hold"/>
                                        <p:tgtEl>
                                          <p:spTgt spid="4158"/>
                                        </p:tgtEl>
                                        <p:attrNameLst>
                                          <p:attrName>ppt_x</p:attrName>
                                          <p:attrName>ppt_y</p:attrName>
                                        </p:attrNameLst>
                                      </p:cBhvr>
                                    </p:animMotion>
                                  </p:childTnLst>
                                </p:cTn>
                              </p:par>
                              <p:par>
                                <p:cTn id="163"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64" dur="5000" fill="hold"/>
                                        <p:tgtEl>
                                          <p:spTgt spid="4159"/>
                                        </p:tgtEl>
                                        <p:attrNameLst>
                                          <p:attrName>ppt_x</p:attrName>
                                          <p:attrName>ppt_y</p:attrName>
                                        </p:attrNameLst>
                                      </p:cBhvr>
                                    </p:animMotion>
                                  </p:childTnLst>
                                </p:cTn>
                              </p:par>
                              <p:par>
                                <p:cTn id="165"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66" dur="5000" fill="hold"/>
                                        <p:tgtEl>
                                          <p:spTgt spid="4160"/>
                                        </p:tgtEl>
                                        <p:attrNameLst>
                                          <p:attrName>ppt_x</p:attrName>
                                          <p:attrName>ppt_y</p:attrName>
                                        </p:attrNameLst>
                                      </p:cBhvr>
                                    </p:animMotion>
                                  </p:childTnLst>
                                </p:cTn>
                              </p:par>
                              <p:par>
                                <p:cTn id="167"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68" dur="5000" fill="hold"/>
                                        <p:tgtEl>
                                          <p:spTgt spid="4162"/>
                                        </p:tgtEl>
                                        <p:attrNameLst>
                                          <p:attrName>ppt_x</p:attrName>
                                          <p:attrName>ppt_y</p:attrName>
                                        </p:attrNameLst>
                                      </p:cBhvr>
                                    </p:animMotion>
                                  </p:childTnLst>
                                </p:cTn>
                              </p:par>
                              <p:par>
                                <p:cTn id="169"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70" dur="5000" fill="hold"/>
                                        <p:tgtEl>
                                          <p:spTgt spid="4168"/>
                                        </p:tgtEl>
                                        <p:attrNameLst>
                                          <p:attrName>ppt_x</p:attrName>
                                          <p:attrName>ppt_y</p:attrName>
                                        </p:attrNameLst>
                                      </p:cBhvr>
                                    </p:animMotion>
                                  </p:childTnLst>
                                </p:cTn>
                              </p:par>
                              <p:par>
                                <p:cTn id="17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72" dur="3000" fill="hold"/>
                                        <p:tgtEl>
                                          <p:spTgt spid="4171"/>
                                        </p:tgtEl>
                                        <p:attrNameLst>
                                          <p:attrName>ppt_x</p:attrName>
                                          <p:attrName>ppt_y</p:attrName>
                                        </p:attrNameLst>
                                      </p:cBhvr>
                                    </p:animMotion>
                                  </p:childTnLst>
                                </p:cTn>
                              </p:par>
                              <p:par>
                                <p:cTn id="17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74" dur="3000" fill="hold"/>
                                        <p:tgtEl>
                                          <p:spTgt spid="4172"/>
                                        </p:tgtEl>
                                        <p:attrNameLst>
                                          <p:attrName>ppt_x</p:attrName>
                                          <p:attrName>ppt_y</p:attrName>
                                        </p:attrNameLst>
                                      </p:cBhvr>
                                    </p:animMotion>
                                  </p:childTnLst>
                                </p:cTn>
                              </p:par>
                              <p:par>
                                <p:cTn id="17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76" dur="3000" fill="hold"/>
                                        <p:tgtEl>
                                          <p:spTgt spid="4173"/>
                                        </p:tgtEl>
                                        <p:attrNameLst>
                                          <p:attrName>ppt_x</p:attrName>
                                          <p:attrName>ppt_y</p:attrName>
                                        </p:attrNameLst>
                                      </p:cBhvr>
                                    </p:animMotion>
                                  </p:childTnLst>
                                </p:cTn>
                              </p:par>
                              <p:par>
                                <p:cTn id="17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78" dur="3000" fill="hold"/>
                                        <p:tgtEl>
                                          <p:spTgt spid="4174"/>
                                        </p:tgtEl>
                                        <p:attrNameLst>
                                          <p:attrName>ppt_x</p:attrName>
                                          <p:attrName>ppt_y</p:attrName>
                                        </p:attrNameLst>
                                      </p:cBhvr>
                                    </p:animMotion>
                                  </p:childTnLst>
                                </p:cTn>
                              </p:par>
                              <p:par>
                                <p:cTn id="179"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80" dur="3000" fill="hold"/>
                                        <p:tgtEl>
                                          <p:spTgt spid="4175"/>
                                        </p:tgtEl>
                                        <p:attrNameLst>
                                          <p:attrName>ppt_x</p:attrName>
                                          <p:attrName>ppt_y</p:attrName>
                                        </p:attrNameLst>
                                      </p:cBhvr>
                                    </p:animMotion>
                                  </p:childTnLst>
                                </p:cTn>
                              </p:par>
                              <p:par>
                                <p:cTn id="18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82" dur="3000" fill="hold"/>
                                        <p:tgtEl>
                                          <p:spTgt spid="4176"/>
                                        </p:tgtEl>
                                        <p:attrNameLst>
                                          <p:attrName>ppt_x</p:attrName>
                                          <p:attrName>ppt_y</p:attrName>
                                        </p:attrNameLst>
                                      </p:cBhvr>
                                    </p:animMotion>
                                  </p:childTnLst>
                                </p:cTn>
                              </p:par>
                              <p:par>
                                <p:cTn id="18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84" dur="3000" fill="hold"/>
                                        <p:tgtEl>
                                          <p:spTgt spid="4178"/>
                                        </p:tgtEl>
                                        <p:attrNameLst>
                                          <p:attrName>ppt_x</p:attrName>
                                          <p:attrName>ppt_y</p:attrName>
                                        </p:attrNameLst>
                                      </p:cBhvr>
                                    </p:animMotion>
                                  </p:childTnLst>
                                </p:cTn>
                              </p:par>
                              <p:par>
                                <p:cTn id="18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86" dur="3000" fill="hold"/>
                                        <p:tgtEl>
                                          <p:spTgt spid="4180"/>
                                        </p:tgtEl>
                                        <p:attrNameLst>
                                          <p:attrName>ppt_x</p:attrName>
                                          <p:attrName>ppt_y</p:attrName>
                                        </p:attrNameLst>
                                      </p:cBhvr>
                                    </p:animMotion>
                                  </p:childTnLst>
                                </p:cTn>
                              </p:par>
                              <p:par>
                                <p:cTn id="18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88" dur="3000" fill="hold"/>
                                        <p:tgtEl>
                                          <p:spTgt spid="4182"/>
                                        </p:tgtEl>
                                        <p:attrNameLst>
                                          <p:attrName>ppt_x</p:attrName>
                                          <p:attrName>ppt_y</p:attrName>
                                        </p:attrNameLst>
                                      </p:cBhvr>
                                    </p:animMotion>
                                  </p:childTnLst>
                                </p:cTn>
                              </p:par>
                              <p:par>
                                <p:cTn id="189"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90" dur="3000" fill="hold"/>
                                        <p:tgtEl>
                                          <p:spTgt spid="4184"/>
                                        </p:tgtEl>
                                        <p:attrNameLst>
                                          <p:attrName>ppt_x</p:attrName>
                                          <p:attrName>ppt_y</p:attrName>
                                        </p:attrNameLst>
                                      </p:cBhvr>
                                    </p:animMotion>
                                  </p:childTnLst>
                                </p:cTn>
                              </p:par>
                              <p:par>
                                <p:cTn id="19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92" dur="3000" fill="hold"/>
                                        <p:tgtEl>
                                          <p:spTgt spid="4186"/>
                                        </p:tgtEl>
                                        <p:attrNameLst>
                                          <p:attrName>ppt_x</p:attrName>
                                          <p:attrName>ppt_y</p:attrName>
                                        </p:attrNameLst>
                                      </p:cBhvr>
                                    </p:animMotion>
                                  </p:childTnLst>
                                </p:cTn>
                              </p:par>
                              <p:par>
                                <p:cTn id="19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94" dur="3000" fill="hold"/>
                                        <p:tgtEl>
                                          <p:spTgt spid="4188"/>
                                        </p:tgtEl>
                                        <p:attrNameLst>
                                          <p:attrName>ppt_x</p:attrName>
                                          <p:attrName>ppt_y</p:attrName>
                                        </p:attrNameLst>
                                      </p:cBhvr>
                                    </p:animMotion>
                                  </p:childTnLst>
                                </p:cTn>
                              </p:par>
                              <p:par>
                                <p:cTn id="19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96" dur="3000" fill="hold"/>
                                        <p:tgtEl>
                                          <p:spTgt spid="4190"/>
                                        </p:tgtEl>
                                        <p:attrNameLst>
                                          <p:attrName>ppt_x</p:attrName>
                                          <p:attrName>ppt_y</p:attrName>
                                        </p:attrNameLst>
                                      </p:cBhvr>
                                    </p:animMotion>
                                  </p:childTnLst>
                                </p:cTn>
                              </p:par>
                              <p:par>
                                <p:cTn id="19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98" dur="3000" fill="hold"/>
                                        <p:tgtEl>
                                          <p:spTgt spid="4191"/>
                                        </p:tgtEl>
                                        <p:attrNameLst>
                                          <p:attrName>ppt_x</p:attrName>
                                          <p:attrName>ppt_y</p:attrName>
                                        </p:attrNameLst>
                                      </p:cBhvr>
                                    </p:animMotion>
                                  </p:childTnLst>
                                </p:cTn>
                              </p:par>
                              <p:par>
                                <p:cTn id="199"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00" dur="3000" fill="hold"/>
                                        <p:tgtEl>
                                          <p:spTgt spid="4193"/>
                                        </p:tgtEl>
                                        <p:attrNameLst>
                                          <p:attrName>ppt_x</p:attrName>
                                          <p:attrName>ppt_y</p:attrName>
                                        </p:attrNameLst>
                                      </p:cBhvr>
                                    </p:animMotion>
                                  </p:childTnLst>
                                </p:cTn>
                              </p:par>
                              <p:par>
                                <p:cTn id="20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02" dur="3000" fill="hold"/>
                                        <p:tgtEl>
                                          <p:spTgt spid="4197"/>
                                        </p:tgtEl>
                                        <p:attrNameLst>
                                          <p:attrName>ppt_x</p:attrName>
                                          <p:attrName>ppt_y</p:attrName>
                                        </p:attrNameLst>
                                      </p:cBhvr>
                                    </p:animMotion>
                                  </p:childTnLst>
                                </p:cTn>
                              </p:par>
                              <p:par>
                                <p:cTn id="20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04" dur="3000" fill="hold"/>
                                        <p:tgtEl>
                                          <p:spTgt spid="4205"/>
                                        </p:tgtEl>
                                        <p:attrNameLst>
                                          <p:attrName>ppt_x</p:attrName>
                                          <p:attrName>ppt_y</p:attrName>
                                        </p:attrNameLst>
                                      </p:cBhvr>
                                    </p:animMotion>
                                  </p:childTnLst>
                                </p:cTn>
                              </p:par>
                              <p:par>
                                <p:cTn id="205"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206" dur="5000" fill="hold"/>
                                        <p:tgtEl>
                                          <p:spTgt spid="4177"/>
                                        </p:tgtEl>
                                        <p:attrNameLst>
                                          <p:attrName>ppt_x</p:attrName>
                                          <p:attrName>ppt_y</p:attrName>
                                        </p:attrNameLst>
                                      </p:cBhvr>
                                    </p:animMotion>
                                  </p:childTnLst>
                                </p:cTn>
                              </p:par>
                              <p:par>
                                <p:cTn id="207"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208" dur="5000" fill="hold"/>
                                        <p:tgtEl>
                                          <p:spTgt spid="4179"/>
                                        </p:tgtEl>
                                        <p:attrNameLst>
                                          <p:attrName>ppt_x</p:attrName>
                                          <p:attrName>ppt_y</p:attrName>
                                        </p:attrNameLst>
                                      </p:cBhvr>
                                    </p:animMotion>
                                  </p:childTnLst>
                                </p:cTn>
                              </p:par>
                              <p:par>
                                <p:cTn id="209"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210" dur="5000" fill="hold"/>
                                        <p:tgtEl>
                                          <p:spTgt spid="4181"/>
                                        </p:tgtEl>
                                        <p:attrNameLst>
                                          <p:attrName>ppt_x</p:attrName>
                                          <p:attrName>ppt_y</p:attrName>
                                        </p:attrNameLst>
                                      </p:cBhvr>
                                    </p:animMotion>
                                  </p:childTnLst>
                                </p:cTn>
                              </p:par>
                              <p:par>
                                <p:cTn id="211"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212" dur="5000" fill="hold"/>
                                        <p:tgtEl>
                                          <p:spTgt spid="4183"/>
                                        </p:tgtEl>
                                        <p:attrNameLst>
                                          <p:attrName>ppt_x</p:attrName>
                                          <p:attrName>ppt_y</p:attrName>
                                        </p:attrNameLst>
                                      </p:cBhvr>
                                    </p:animMotion>
                                  </p:childTnLst>
                                </p:cTn>
                              </p:par>
                              <p:par>
                                <p:cTn id="213"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214" dur="5000" fill="hold"/>
                                        <p:tgtEl>
                                          <p:spTgt spid="4185"/>
                                        </p:tgtEl>
                                        <p:attrNameLst>
                                          <p:attrName>ppt_x</p:attrName>
                                          <p:attrName>ppt_y</p:attrName>
                                        </p:attrNameLst>
                                      </p:cBhvr>
                                    </p:animMotion>
                                  </p:childTnLst>
                                </p:cTn>
                              </p:par>
                              <p:par>
                                <p:cTn id="215"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216" dur="5000" fill="hold"/>
                                        <p:tgtEl>
                                          <p:spTgt spid="4187"/>
                                        </p:tgtEl>
                                        <p:attrNameLst>
                                          <p:attrName>ppt_x</p:attrName>
                                          <p:attrName>ppt_y</p:attrName>
                                        </p:attrNameLst>
                                      </p:cBhvr>
                                    </p:animMotion>
                                  </p:childTnLst>
                                </p:cTn>
                              </p:par>
                              <p:par>
                                <p:cTn id="217"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218" dur="5000" fill="hold"/>
                                        <p:tgtEl>
                                          <p:spTgt spid="4189"/>
                                        </p:tgtEl>
                                        <p:attrNameLst>
                                          <p:attrName>ppt_x</p:attrName>
                                          <p:attrName>ppt_y</p:attrName>
                                        </p:attrNameLst>
                                      </p:cBhvr>
                                    </p:animMotion>
                                  </p:childTnLst>
                                </p:cTn>
                              </p:par>
                              <p:par>
                                <p:cTn id="219"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220" dur="5000" fill="hold"/>
                                        <p:tgtEl>
                                          <p:spTgt spid="4192"/>
                                        </p:tgtEl>
                                        <p:attrNameLst>
                                          <p:attrName>ppt_x</p:attrName>
                                          <p:attrName>ppt_y</p:attrName>
                                        </p:attrNameLst>
                                      </p:cBhvr>
                                    </p:animMotion>
                                  </p:childTnLst>
                                </p:cTn>
                              </p:par>
                              <p:par>
                                <p:cTn id="221"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222" dur="5000" fill="hold"/>
                                        <p:tgtEl>
                                          <p:spTgt spid="4194"/>
                                        </p:tgtEl>
                                        <p:attrNameLst>
                                          <p:attrName>ppt_x</p:attrName>
                                          <p:attrName>ppt_y</p:attrName>
                                        </p:attrNameLst>
                                      </p:cBhvr>
                                    </p:animMotion>
                                  </p:childTnLst>
                                </p:cTn>
                              </p:par>
                              <p:par>
                                <p:cTn id="223"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224" dur="5000" fill="hold"/>
                                        <p:tgtEl>
                                          <p:spTgt spid="4195"/>
                                        </p:tgtEl>
                                        <p:attrNameLst>
                                          <p:attrName>ppt_x</p:attrName>
                                          <p:attrName>ppt_y</p:attrName>
                                        </p:attrNameLst>
                                      </p:cBhvr>
                                    </p:animMotion>
                                  </p:childTnLst>
                                </p:cTn>
                              </p:par>
                              <p:par>
                                <p:cTn id="225"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226" dur="5000" fill="hold"/>
                                        <p:tgtEl>
                                          <p:spTgt spid="4196"/>
                                        </p:tgtEl>
                                        <p:attrNameLst>
                                          <p:attrName>ppt_x</p:attrName>
                                          <p:attrName>ppt_y</p:attrName>
                                        </p:attrNameLst>
                                      </p:cBhvr>
                                    </p:animMotion>
                                  </p:childTnLst>
                                </p:cTn>
                              </p:par>
                              <p:par>
                                <p:cTn id="227"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228" dur="5000" fill="hold"/>
                                        <p:tgtEl>
                                          <p:spTgt spid="4198"/>
                                        </p:tgtEl>
                                        <p:attrNameLst>
                                          <p:attrName>ppt_x</p:attrName>
                                          <p:attrName>ppt_y</p:attrName>
                                        </p:attrNameLst>
                                      </p:cBhvr>
                                    </p:animMotion>
                                  </p:childTnLst>
                                </p:cTn>
                              </p:par>
                              <p:par>
                                <p:cTn id="229"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230" dur="5000" fill="hold"/>
                                        <p:tgtEl>
                                          <p:spTgt spid="4204"/>
                                        </p:tgtEl>
                                        <p:attrNameLst>
                                          <p:attrName>ppt_x</p:attrName>
                                          <p:attrName>ppt_y</p:attrName>
                                        </p:attrNameLst>
                                      </p:cBhvr>
                                    </p:animMotion>
                                  </p:childTnLst>
                                </p:cTn>
                              </p:par>
                              <p:par>
                                <p:cTn id="23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32" dur="3000" fill="hold"/>
                                        <p:tgtEl>
                                          <p:spTgt spid="4207"/>
                                        </p:tgtEl>
                                        <p:attrNameLst>
                                          <p:attrName>ppt_x</p:attrName>
                                          <p:attrName>ppt_y</p:attrName>
                                        </p:attrNameLst>
                                      </p:cBhvr>
                                    </p:animMotion>
                                  </p:childTnLst>
                                </p:cTn>
                              </p:par>
                              <p:par>
                                <p:cTn id="23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34" dur="3000" fill="hold"/>
                                        <p:tgtEl>
                                          <p:spTgt spid="4208"/>
                                        </p:tgtEl>
                                        <p:attrNameLst>
                                          <p:attrName>ppt_x</p:attrName>
                                          <p:attrName>ppt_y</p:attrName>
                                        </p:attrNameLst>
                                      </p:cBhvr>
                                    </p:animMotion>
                                  </p:childTnLst>
                                </p:cTn>
                              </p:par>
                              <p:par>
                                <p:cTn id="23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36" dur="3000" fill="hold"/>
                                        <p:tgtEl>
                                          <p:spTgt spid="4209"/>
                                        </p:tgtEl>
                                        <p:attrNameLst>
                                          <p:attrName>ppt_x</p:attrName>
                                          <p:attrName>ppt_y</p:attrName>
                                        </p:attrNameLst>
                                      </p:cBhvr>
                                    </p:animMotion>
                                  </p:childTnLst>
                                </p:cTn>
                              </p:par>
                              <p:par>
                                <p:cTn id="23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38" dur="3000" fill="hold"/>
                                        <p:tgtEl>
                                          <p:spTgt spid="4210"/>
                                        </p:tgtEl>
                                        <p:attrNameLst>
                                          <p:attrName>ppt_x</p:attrName>
                                          <p:attrName>ppt_y</p:attrName>
                                        </p:attrNameLst>
                                      </p:cBhvr>
                                    </p:animMotion>
                                  </p:childTnLst>
                                </p:cTn>
                              </p:par>
                              <p:par>
                                <p:cTn id="239"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40" dur="3000" fill="hold"/>
                                        <p:tgtEl>
                                          <p:spTgt spid="4211"/>
                                        </p:tgtEl>
                                        <p:attrNameLst>
                                          <p:attrName>ppt_x</p:attrName>
                                          <p:attrName>ppt_y</p:attrName>
                                        </p:attrNameLst>
                                      </p:cBhvr>
                                    </p:animMotion>
                                  </p:childTnLst>
                                </p:cTn>
                              </p:par>
                              <p:par>
                                <p:cTn id="241" presetID="5" presetClass="entr" presetSubtype="5" fill="hold" grpId="0" nodeType="withEffect">
                                  <p:stCondLst>
                                    <p:cond delay="0"/>
                                  </p:stCondLst>
                                  <p:childTnLst>
                                    <p:set>
                                      <p:cBhvr>
                                        <p:cTn id="242" dur="1" fill="hold">
                                          <p:stCondLst>
                                            <p:cond delay="0"/>
                                          </p:stCondLst>
                                        </p:cTn>
                                        <p:tgtEl>
                                          <p:spTgt spid="4216"/>
                                        </p:tgtEl>
                                        <p:attrNameLst>
                                          <p:attrName>style.visibility</p:attrName>
                                        </p:attrNameLst>
                                      </p:cBhvr>
                                      <p:to>
                                        <p:strVal val="visible"/>
                                      </p:to>
                                    </p:set>
                                    <p:animEffect transition="in" filter="checkerboard(down)">
                                      <p:cBhvr>
                                        <p:cTn id="243" dur="4000"/>
                                        <p:tgtEl>
                                          <p:spTgt spid="4216"/>
                                        </p:tgtEl>
                                      </p:cBhvr>
                                    </p:animEffect>
                                  </p:childTnLst>
                                </p:cTn>
                              </p:par>
                              <p:par>
                                <p:cTn id="244" presetID="2" presetClass="entr" presetSubtype="8" fill="hold" grpId="0" nodeType="withEffect">
                                  <p:stCondLst>
                                    <p:cond delay="2750"/>
                                  </p:stCondLst>
                                  <p:childTnLst>
                                    <p:set>
                                      <p:cBhvr>
                                        <p:cTn id="245" dur="1" fill="hold">
                                          <p:stCondLst>
                                            <p:cond delay="0"/>
                                          </p:stCondLst>
                                        </p:cTn>
                                        <p:tgtEl>
                                          <p:spTgt spid="4217"/>
                                        </p:tgtEl>
                                        <p:attrNameLst>
                                          <p:attrName>style.visibility</p:attrName>
                                        </p:attrNameLst>
                                      </p:cBhvr>
                                      <p:to>
                                        <p:strVal val="visible"/>
                                      </p:to>
                                    </p:set>
                                    <p:anim calcmode="lin" valueType="num">
                                      <p:cBhvr additive="base">
                                        <p:cTn id="246" dur="2000" fill="hold"/>
                                        <p:tgtEl>
                                          <p:spTgt spid="4217"/>
                                        </p:tgtEl>
                                        <p:attrNameLst>
                                          <p:attrName>ppt_x</p:attrName>
                                        </p:attrNameLst>
                                      </p:cBhvr>
                                      <p:tavLst>
                                        <p:tav tm="0">
                                          <p:val>
                                            <p:strVal val="0-#ppt_w/2"/>
                                          </p:val>
                                        </p:tav>
                                        <p:tav tm="100000">
                                          <p:val>
                                            <p:strVal val="#ppt_x"/>
                                          </p:val>
                                        </p:tav>
                                      </p:tavLst>
                                    </p:anim>
                                    <p:anim calcmode="lin" valueType="num">
                                      <p:cBhvr additive="base">
                                        <p:cTn id="247" dur="2000" fill="hold"/>
                                        <p:tgtEl>
                                          <p:spTgt spid="42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6" grpId="0"/>
      <p:bldP spid="42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4F43-93A9-422B-882B-0B8AEB2CEB81}"/>
              </a:ext>
            </a:extLst>
          </p:cNvPr>
          <p:cNvSpPr>
            <a:spLocks noGrp="1"/>
          </p:cNvSpPr>
          <p:nvPr>
            <p:ph type="title"/>
          </p:nvPr>
        </p:nvSpPr>
        <p:spPr/>
        <p:txBody>
          <a:bodyPr/>
          <a:lstStyle/>
          <a:p>
            <a:r>
              <a:rPr lang="en-US" dirty="0"/>
              <a:t>What Is Beta Decay?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B35C12-4832-45FB-B041-802F7AFA248B}"/>
                  </a:ext>
                </a:extLst>
              </p:cNvPr>
              <p:cNvSpPr>
                <a:spLocks noGrp="1"/>
              </p:cNvSpPr>
              <p:nvPr>
                <p:ph idx="1"/>
              </p:nvPr>
            </p:nvSpPr>
            <p:spPr/>
            <p:txBody>
              <a:bodyPr/>
              <a:lstStyle/>
              <a:p>
                <a:r>
                  <a:rPr lang="en-US" sz="2400" dirty="0"/>
                  <a:t>Well before we discuss that … look at the animation on the next slide. </a:t>
                </a:r>
                <a:r>
                  <a:rPr lang="en-US" sz="2400" b="1" dirty="0"/>
                  <a:t>Can you figure out what is happening?</a:t>
                </a:r>
              </a:p>
              <a:p>
                <a:pPr marL="0" indent="0">
                  <a:buNone/>
                </a:pPr>
                <a:endParaRPr lang="en-US" sz="1400" dirty="0"/>
              </a:p>
              <a:p>
                <a:pPr algn="just"/>
                <a:r>
                  <a:rPr lang="en-US" sz="2400" dirty="0"/>
                  <a:t>One of the challenges about beta decay, is that it releases a </a:t>
                </a:r>
                <a:r>
                  <a:rPr lang="en-US" sz="2400" b="1" dirty="0"/>
                  <a:t>beta particle</a:t>
                </a:r>
                <a:r>
                  <a:rPr lang="en-US" sz="2400" dirty="0"/>
                  <a:t>.  No big deal until you realize a beta particle is a high speed electron…(</a:t>
                </a:r>
                <a14:m>
                  <m:oMath xmlns:m="http://schemas.openxmlformats.org/officeDocument/2006/math">
                    <m:sPre>
                      <m:sPrePr>
                        <m:ctrlPr>
                          <a:rPr lang="en-US" sz="2400" i="1" smtClean="0">
                            <a:latin typeface="Cambria Math" panose="02040503050406030204" pitchFamily="18" charset="0"/>
                          </a:rPr>
                        </m:ctrlPr>
                      </m:sPrePr>
                      <m:sub>
                        <m:r>
                          <a:rPr lang="en-US" sz="2400" b="0" i="1" smtClean="0">
                            <a:latin typeface="Cambria Math" panose="02040503050406030204" pitchFamily="18" charset="0"/>
                          </a:rPr>
                          <m:t>−1</m:t>
                        </m:r>
                      </m:sub>
                      <m:sup>
                        <m:r>
                          <a:rPr lang="en-US" b="0" i="1" smtClean="0">
                            <a:latin typeface="Cambria Math" panose="02040503050406030204" pitchFamily="18" charset="0"/>
                          </a:rPr>
                          <m:t>0</m:t>
                        </m:r>
                      </m:sup>
                      <m:e>
                        <m:r>
                          <a:rPr lang="en-US" b="0" i="1" smtClean="0">
                            <a:latin typeface="Cambria Math" panose="02040503050406030204" pitchFamily="18" charset="0"/>
                          </a:rPr>
                          <m:t>𝑒</m:t>
                        </m:r>
                      </m:e>
                    </m:sPre>
                    <m:r>
                      <a:rPr lang="en-US" b="0" i="0" smtClean="0">
                        <a:latin typeface="Cambria Math" panose="02040503050406030204" pitchFamily="18" charset="0"/>
                      </a:rPr>
                      <m:t>).  </m:t>
                    </m:r>
                  </m:oMath>
                </a14:m>
                <a:r>
                  <a:rPr lang="en-US" sz="2400" dirty="0"/>
                  <a:t>But, we’re discussing the nucleus!  </a:t>
                </a:r>
                <a:r>
                  <a:rPr lang="en-US" sz="2400" b="1" dirty="0"/>
                  <a:t>Where’s the electron coming from?  </a:t>
                </a:r>
              </a:p>
              <a:p>
                <a:pPr marL="0" indent="0" algn="just">
                  <a:buNone/>
                </a:pPr>
                <a:endParaRPr lang="en-US" sz="1100" b="1" dirty="0"/>
              </a:p>
              <a:p>
                <a:pPr algn="just"/>
                <a:r>
                  <a:rPr lang="en-US" sz="2400" dirty="0"/>
                  <a:t>Uh, Professor, you told me that electrons are outside the nucleus!  Well, you actually know the answer, from our earlier work on atomic structure … Hmmm…</a:t>
                </a:r>
              </a:p>
            </p:txBody>
          </p:sp>
        </mc:Choice>
        <mc:Fallback xmlns="">
          <p:sp>
            <p:nvSpPr>
              <p:cNvPr id="3" name="Content Placeholder 2">
                <a:extLst>
                  <a:ext uri="{FF2B5EF4-FFF2-40B4-BE49-F238E27FC236}">
                    <a16:creationId xmlns:a16="http://schemas.microsoft.com/office/drawing/2014/main" id="{97B35C12-4832-45FB-B041-802F7AFA248B}"/>
                  </a:ext>
                </a:extLst>
              </p:cNvPr>
              <p:cNvSpPr>
                <a:spLocks noGrp="1" noRot="1" noChangeAspect="1" noMove="1" noResize="1" noEditPoints="1" noAdjustHandles="1" noChangeArrowheads="1" noChangeShapeType="1" noTextEdit="1"/>
              </p:cNvSpPr>
              <p:nvPr>
                <p:ph idx="1"/>
              </p:nvPr>
            </p:nvSpPr>
            <p:spPr>
              <a:blipFill>
                <a:blip r:embed="rId2"/>
                <a:stretch>
                  <a:fillRect l="-963" t="-943" r="-1111" b="-943"/>
                </a:stretch>
              </a:blipFill>
            </p:spPr>
            <p:txBody>
              <a:bodyPr/>
              <a:lstStyle/>
              <a:p>
                <a:r>
                  <a:rPr lang="en-US">
                    <a:noFill/>
                  </a:rPr>
                  <a:t> </a:t>
                </a:r>
              </a:p>
            </p:txBody>
          </p:sp>
        </mc:Fallback>
      </mc:AlternateContent>
    </p:spTree>
    <p:extLst>
      <p:ext uri="{BB962C8B-B14F-4D97-AF65-F5344CB8AC3E}">
        <p14:creationId xmlns:p14="http://schemas.microsoft.com/office/powerpoint/2010/main" val="3382270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anim calcmode="lin" valueType="num">
                                      <p:cBhvr>
                                        <p:cTn id="2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Oval 4">
            <a:extLst>
              <a:ext uri="{FF2B5EF4-FFF2-40B4-BE49-F238E27FC236}">
                <a16:creationId xmlns:a16="http://schemas.microsoft.com/office/drawing/2014/main" id="{119E5130-D4C3-4F70-B919-6BB2C9F63425}"/>
              </a:ext>
            </a:extLst>
          </p:cNvPr>
          <p:cNvSpPr>
            <a:spLocks noChangeArrowheads="1"/>
          </p:cNvSpPr>
          <p:nvPr/>
        </p:nvSpPr>
        <p:spPr bwMode="auto">
          <a:xfrm>
            <a:off x="1600200" y="1371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a:extLst>
              <a:ext uri="{FF2B5EF4-FFF2-40B4-BE49-F238E27FC236}">
                <a16:creationId xmlns:a16="http://schemas.microsoft.com/office/drawing/2014/main" id="{EFA576BD-B791-4414-B77B-1422613CCDFF}"/>
              </a:ext>
            </a:extLst>
          </p:cNvPr>
          <p:cNvSpPr>
            <a:spLocks noChangeArrowheads="1"/>
          </p:cNvSpPr>
          <p:nvPr/>
        </p:nvSpPr>
        <p:spPr bwMode="auto">
          <a:xfrm>
            <a:off x="1828800" y="1676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Oval 6">
            <a:extLst>
              <a:ext uri="{FF2B5EF4-FFF2-40B4-BE49-F238E27FC236}">
                <a16:creationId xmlns:a16="http://schemas.microsoft.com/office/drawing/2014/main" id="{B6E87B71-25B8-4899-9A1F-920E3C7027F8}"/>
              </a:ext>
            </a:extLst>
          </p:cNvPr>
          <p:cNvSpPr>
            <a:spLocks noChangeArrowheads="1"/>
          </p:cNvSpPr>
          <p:nvPr/>
        </p:nvSpPr>
        <p:spPr bwMode="auto">
          <a:xfrm>
            <a:off x="1143000" y="14478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Oval 7">
            <a:extLst>
              <a:ext uri="{FF2B5EF4-FFF2-40B4-BE49-F238E27FC236}">
                <a16:creationId xmlns:a16="http://schemas.microsoft.com/office/drawing/2014/main" id="{8A6C8316-CD8B-4751-9216-6AD9C414F350}"/>
              </a:ext>
            </a:extLst>
          </p:cNvPr>
          <p:cNvSpPr>
            <a:spLocks noChangeArrowheads="1"/>
          </p:cNvSpPr>
          <p:nvPr/>
        </p:nvSpPr>
        <p:spPr bwMode="auto">
          <a:xfrm>
            <a:off x="1524000" y="1752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Oval 8">
            <a:extLst>
              <a:ext uri="{FF2B5EF4-FFF2-40B4-BE49-F238E27FC236}">
                <a16:creationId xmlns:a16="http://schemas.microsoft.com/office/drawing/2014/main" id="{91A9FD00-6D1A-438D-9024-33121061ED49}"/>
              </a:ext>
            </a:extLst>
          </p:cNvPr>
          <p:cNvSpPr>
            <a:spLocks noChangeArrowheads="1"/>
          </p:cNvSpPr>
          <p:nvPr/>
        </p:nvSpPr>
        <p:spPr bwMode="auto">
          <a:xfrm>
            <a:off x="2362200" y="1295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Oval 9">
            <a:extLst>
              <a:ext uri="{FF2B5EF4-FFF2-40B4-BE49-F238E27FC236}">
                <a16:creationId xmlns:a16="http://schemas.microsoft.com/office/drawing/2014/main" id="{76CE1E8D-EA00-473D-A20A-23EFD5BE962E}"/>
              </a:ext>
            </a:extLst>
          </p:cNvPr>
          <p:cNvSpPr>
            <a:spLocks noChangeArrowheads="1"/>
          </p:cNvSpPr>
          <p:nvPr/>
        </p:nvSpPr>
        <p:spPr bwMode="auto">
          <a:xfrm>
            <a:off x="1676400" y="2286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Oval 10">
            <a:extLst>
              <a:ext uri="{FF2B5EF4-FFF2-40B4-BE49-F238E27FC236}">
                <a16:creationId xmlns:a16="http://schemas.microsoft.com/office/drawing/2014/main" id="{32D77110-45B3-4884-93DE-FA5BBE1BABF8}"/>
              </a:ext>
            </a:extLst>
          </p:cNvPr>
          <p:cNvSpPr>
            <a:spLocks noChangeArrowheads="1"/>
          </p:cNvSpPr>
          <p:nvPr/>
        </p:nvSpPr>
        <p:spPr bwMode="auto">
          <a:xfrm>
            <a:off x="2438400" y="1752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Oval 11">
            <a:extLst>
              <a:ext uri="{FF2B5EF4-FFF2-40B4-BE49-F238E27FC236}">
                <a16:creationId xmlns:a16="http://schemas.microsoft.com/office/drawing/2014/main" id="{1E45734F-A207-42A8-90F8-ABDC1B30CAF0}"/>
              </a:ext>
            </a:extLst>
          </p:cNvPr>
          <p:cNvSpPr>
            <a:spLocks noChangeArrowheads="1"/>
          </p:cNvSpPr>
          <p:nvPr/>
        </p:nvSpPr>
        <p:spPr bwMode="auto">
          <a:xfrm>
            <a:off x="1905000" y="2057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Oval 12">
            <a:extLst>
              <a:ext uri="{FF2B5EF4-FFF2-40B4-BE49-F238E27FC236}">
                <a16:creationId xmlns:a16="http://schemas.microsoft.com/office/drawing/2014/main" id="{AD999F2C-5C51-4662-83BA-65D61E99C76C}"/>
              </a:ext>
            </a:extLst>
          </p:cNvPr>
          <p:cNvSpPr>
            <a:spLocks noChangeArrowheads="1"/>
          </p:cNvSpPr>
          <p:nvPr/>
        </p:nvSpPr>
        <p:spPr bwMode="auto">
          <a:xfrm>
            <a:off x="2286000" y="1600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Oval 13">
            <a:extLst>
              <a:ext uri="{FF2B5EF4-FFF2-40B4-BE49-F238E27FC236}">
                <a16:creationId xmlns:a16="http://schemas.microsoft.com/office/drawing/2014/main" id="{3578041E-FFAB-424A-9BC9-958B6D4DD5FB}"/>
              </a:ext>
            </a:extLst>
          </p:cNvPr>
          <p:cNvSpPr>
            <a:spLocks noChangeArrowheads="1"/>
          </p:cNvSpPr>
          <p:nvPr/>
        </p:nvSpPr>
        <p:spPr bwMode="auto">
          <a:xfrm>
            <a:off x="2514600" y="2133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Oval 14">
            <a:extLst>
              <a:ext uri="{FF2B5EF4-FFF2-40B4-BE49-F238E27FC236}">
                <a16:creationId xmlns:a16="http://schemas.microsoft.com/office/drawing/2014/main" id="{CA37A104-15DD-47D2-8264-1AC9C93366E4}"/>
              </a:ext>
            </a:extLst>
          </p:cNvPr>
          <p:cNvSpPr>
            <a:spLocks noChangeArrowheads="1"/>
          </p:cNvSpPr>
          <p:nvPr/>
        </p:nvSpPr>
        <p:spPr bwMode="auto">
          <a:xfrm>
            <a:off x="1905000" y="2667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Oval 15">
            <a:extLst>
              <a:ext uri="{FF2B5EF4-FFF2-40B4-BE49-F238E27FC236}">
                <a16:creationId xmlns:a16="http://schemas.microsoft.com/office/drawing/2014/main" id="{F8A2AA99-B086-411A-A3D2-7E0CC24AAC5B}"/>
              </a:ext>
            </a:extLst>
          </p:cNvPr>
          <p:cNvSpPr>
            <a:spLocks noChangeArrowheads="1"/>
          </p:cNvSpPr>
          <p:nvPr/>
        </p:nvSpPr>
        <p:spPr bwMode="auto">
          <a:xfrm>
            <a:off x="1371600" y="2438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Oval 16">
            <a:extLst>
              <a:ext uri="{FF2B5EF4-FFF2-40B4-BE49-F238E27FC236}">
                <a16:creationId xmlns:a16="http://schemas.microsoft.com/office/drawing/2014/main" id="{80A47632-E0AC-4374-B323-6F31FD4E74C1}"/>
              </a:ext>
            </a:extLst>
          </p:cNvPr>
          <p:cNvSpPr>
            <a:spLocks noChangeArrowheads="1"/>
          </p:cNvSpPr>
          <p:nvPr/>
        </p:nvSpPr>
        <p:spPr bwMode="auto">
          <a:xfrm>
            <a:off x="2286000" y="2667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Oval 17">
            <a:extLst>
              <a:ext uri="{FF2B5EF4-FFF2-40B4-BE49-F238E27FC236}">
                <a16:creationId xmlns:a16="http://schemas.microsoft.com/office/drawing/2014/main" id="{FC308BD6-91E5-4B17-B73F-044486695C92}"/>
              </a:ext>
            </a:extLst>
          </p:cNvPr>
          <p:cNvSpPr>
            <a:spLocks noChangeArrowheads="1"/>
          </p:cNvSpPr>
          <p:nvPr/>
        </p:nvSpPr>
        <p:spPr bwMode="auto">
          <a:xfrm>
            <a:off x="2667000" y="2438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Oval 18">
            <a:extLst>
              <a:ext uri="{FF2B5EF4-FFF2-40B4-BE49-F238E27FC236}">
                <a16:creationId xmlns:a16="http://schemas.microsoft.com/office/drawing/2014/main" id="{C7D86415-2948-451C-813E-0FA9F0AD8089}"/>
              </a:ext>
            </a:extLst>
          </p:cNvPr>
          <p:cNvSpPr>
            <a:spLocks noChangeArrowheads="1"/>
          </p:cNvSpPr>
          <p:nvPr/>
        </p:nvSpPr>
        <p:spPr bwMode="auto">
          <a:xfrm>
            <a:off x="1676400" y="25908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Oval 19">
            <a:extLst>
              <a:ext uri="{FF2B5EF4-FFF2-40B4-BE49-F238E27FC236}">
                <a16:creationId xmlns:a16="http://schemas.microsoft.com/office/drawing/2014/main" id="{F8E1E873-A1DF-4370-AF9A-10F38A89C5AB}"/>
              </a:ext>
            </a:extLst>
          </p:cNvPr>
          <p:cNvSpPr>
            <a:spLocks noChangeArrowheads="1"/>
          </p:cNvSpPr>
          <p:nvPr/>
        </p:nvSpPr>
        <p:spPr bwMode="auto">
          <a:xfrm>
            <a:off x="990600" y="2209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Oval 20">
            <a:extLst>
              <a:ext uri="{FF2B5EF4-FFF2-40B4-BE49-F238E27FC236}">
                <a16:creationId xmlns:a16="http://schemas.microsoft.com/office/drawing/2014/main" id="{B63DBD39-D98B-48F3-8A27-775DE5A7DC31}"/>
              </a:ext>
            </a:extLst>
          </p:cNvPr>
          <p:cNvSpPr>
            <a:spLocks noChangeArrowheads="1"/>
          </p:cNvSpPr>
          <p:nvPr/>
        </p:nvSpPr>
        <p:spPr bwMode="auto">
          <a:xfrm>
            <a:off x="2590800" y="2819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Oval 21">
            <a:extLst>
              <a:ext uri="{FF2B5EF4-FFF2-40B4-BE49-F238E27FC236}">
                <a16:creationId xmlns:a16="http://schemas.microsoft.com/office/drawing/2014/main" id="{50E731E7-91E4-447A-89F9-67AAC326CDFF}"/>
              </a:ext>
            </a:extLst>
          </p:cNvPr>
          <p:cNvSpPr>
            <a:spLocks noChangeArrowheads="1"/>
          </p:cNvSpPr>
          <p:nvPr/>
        </p:nvSpPr>
        <p:spPr bwMode="auto">
          <a:xfrm>
            <a:off x="1143000" y="25908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Oval 22">
            <a:extLst>
              <a:ext uri="{FF2B5EF4-FFF2-40B4-BE49-F238E27FC236}">
                <a16:creationId xmlns:a16="http://schemas.microsoft.com/office/drawing/2014/main" id="{442405A6-9421-451C-9776-671DE2F512E8}"/>
              </a:ext>
            </a:extLst>
          </p:cNvPr>
          <p:cNvSpPr>
            <a:spLocks noChangeArrowheads="1"/>
          </p:cNvSpPr>
          <p:nvPr/>
        </p:nvSpPr>
        <p:spPr bwMode="auto">
          <a:xfrm>
            <a:off x="2133600" y="3048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Oval 23">
            <a:extLst>
              <a:ext uri="{FF2B5EF4-FFF2-40B4-BE49-F238E27FC236}">
                <a16:creationId xmlns:a16="http://schemas.microsoft.com/office/drawing/2014/main" id="{34CBD125-7EE2-4951-A37F-D03FA89A49D3}"/>
              </a:ext>
            </a:extLst>
          </p:cNvPr>
          <p:cNvSpPr>
            <a:spLocks noChangeArrowheads="1"/>
          </p:cNvSpPr>
          <p:nvPr/>
        </p:nvSpPr>
        <p:spPr bwMode="auto">
          <a:xfrm>
            <a:off x="1295400" y="2895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Oval 24">
            <a:extLst>
              <a:ext uri="{FF2B5EF4-FFF2-40B4-BE49-F238E27FC236}">
                <a16:creationId xmlns:a16="http://schemas.microsoft.com/office/drawing/2014/main" id="{68A50EE6-3695-4782-B33B-48CC7C5C0A43}"/>
              </a:ext>
            </a:extLst>
          </p:cNvPr>
          <p:cNvSpPr>
            <a:spLocks noChangeArrowheads="1"/>
          </p:cNvSpPr>
          <p:nvPr/>
        </p:nvSpPr>
        <p:spPr bwMode="auto">
          <a:xfrm>
            <a:off x="1676400" y="29718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Oval 25">
            <a:extLst>
              <a:ext uri="{FF2B5EF4-FFF2-40B4-BE49-F238E27FC236}">
                <a16:creationId xmlns:a16="http://schemas.microsoft.com/office/drawing/2014/main" id="{70F782B3-D66D-4C14-8BAA-766E9AEAA754}"/>
              </a:ext>
            </a:extLst>
          </p:cNvPr>
          <p:cNvSpPr>
            <a:spLocks noChangeArrowheads="1"/>
          </p:cNvSpPr>
          <p:nvPr/>
        </p:nvSpPr>
        <p:spPr bwMode="auto">
          <a:xfrm>
            <a:off x="1371600" y="2057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Oval 26">
            <a:extLst>
              <a:ext uri="{FF2B5EF4-FFF2-40B4-BE49-F238E27FC236}">
                <a16:creationId xmlns:a16="http://schemas.microsoft.com/office/drawing/2014/main" id="{288925DD-55D5-4637-AAC9-22AEB8D5012C}"/>
              </a:ext>
            </a:extLst>
          </p:cNvPr>
          <p:cNvSpPr>
            <a:spLocks noChangeArrowheads="1"/>
          </p:cNvSpPr>
          <p:nvPr/>
        </p:nvSpPr>
        <p:spPr bwMode="auto">
          <a:xfrm>
            <a:off x="2209800" y="2362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Oval 27">
            <a:extLst>
              <a:ext uri="{FF2B5EF4-FFF2-40B4-BE49-F238E27FC236}">
                <a16:creationId xmlns:a16="http://schemas.microsoft.com/office/drawing/2014/main" id="{2F5543F7-7DE8-4CE1-B678-90D58881758C}"/>
              </a:ext>
            </a:extLst>
          </p:cNvPr>
          <p:cNvSpPr>
            <a:spLocks noChangeArrowheads="1"/>
          </p:cNvSpPr>
          <p:nvPr/>
        </p:nvSpPr>
        <p:spPr bwMode="auto">
          <a:xfrm>
            <a:off x="1066800" y="1752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Oval 28">
            <a:extLst>
              <a:ext uri="{FF2B5EF4-FFF2-40B4-BE49-F238E27FC236}">
                <a16:creationId xmlns:a16="http://schemas.microsoft.com/office/drawing/2014/main" id="{3985DADA-C475-4BF5-B674-E9CD7E0DA7FA}"/>
              </a:ext>
            </a:extLst>
          </p:cNvPr>
          <p:cNvSpPr>
            <a:spLocks noChangeArrowheads="1"/>
          </p:cNvSpPr>
          <p:nvPr/>
        </p:nvSpPr>
        <p:spPr bwMode="auto">
          <a:xfrm>
            <a:off x="1828800" y="3124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Oval 29">
            <a:extLst>
              <a:ext uri="{FF2B5EF4-FFF2-40B4-BE49-F238E27FC236}">
                <a16:creationId xmlns:a16="http://schemas.microsoft.com/office/drawing/2014/main" id="{B5793882-E309-450F-B133-FE9A52B085E8}"/>
              </a:ext>
            </a:extLst>
          </p:cNvPr>
          <p:cNvSpPr>
            <a:spLocks noChangeArrowheads="1"/>
          </p:cNvSpPr>
          <p:nvPr/>
        </p:nvSpPr>
        <p:spPr bwMode="auto">
          <a:xfrm>
            <a:off x="1676400" y="1828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Oval 30">
            <a:extLst>
              <a:ext uri="{FF2B5EF4-FFF2-40B4-BE49-F238E27FC236}">
                <a16:creationId xmlns:a16="http://schemas.microsoft.com/office/drawing/2014/main" id="{376CFD47-797A-4776-AEC4-7BD5BB127988}"/>
              </a:ext>
            </a:extLst>
          </p:cNvPr>
          <p:cNvSpPr>
            <a:spLocks noChangeArrowheads="1"/>
          </p:cNvSpPr>
          <p:nvPr/>
        </p:nvSpPr>
        <p:spPr bwMode="auto">
          <a:xfrm>
            <a:off x="1143000" y="1981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Oval 31">
            <a:extLst>
              <a:ext uri="{FF2B5EF4-FFF2-40B4-BE49-F238E27FC236}">
                <a16:creationId xmlns:a16="http://schemas.microsoft.com/office/drawing/2014/main" id="{C20011E7-783E-422B-9AAB-FDADCE97D2B1}"/>
              </a:ext>
            </a:extLst>
          </p:cNvPr>
          <p:cNvSpPr>
            <a:spLocks noChangeArrowheads="1"/>
          </p:cNvSpPr>
          <p:nvPr/>
        </p:nvSpPr>
        <p:spPr bwMode="auto">
          <a:xfrm>
            <a:off x="2286000" y="1371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Oval 32">
            <a:extLst>
              <a:ext uri="{FF2B5EF4-FFF2-40B4-BE49-F238E27FC236}">
                <a16:creationId xmlns:a16="http://schemas.microsoft.com/office/drawing/2014/main" id="{59B5F157-8193-4722-B505-90B2A36E3C58}"/>
              </a:ext>
            </a:extLst>
          </p:cNvPr>
          <p:cNvSpPr>
            <a:spLocks noChangeArrowheads="1"/>
          </p:cNvSpPr>
          <p:nvPr/>
        </p:nvSpPr>
        <p:spPr bwMode="auto">
          <a:xfrm>
            <a:off x="1371600" y="1828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Oval 33">
            <a:extLst>
              <a:ext uri="{FF2B5EF4-FFF2-40B4-BE49-F238E27FC236}">
                <a16:creationId xmlns:a16="http://schemas.microsoft.com/office/drawing/2014/main" id="{8404414A-44C5-497F-8885-9DD80A32A7A9}"/>
              </a:ext>
            </a:extLst>
          </p:cNvPr>
          <p:cNvSpPr>
            <a:spLocks noChangeArrowheads="1"/>
          </p:cNvSpPr>
          <p:nvPr/>
        </p:nvSpPr>
        <p:spPr bwMode="auto">
          <a:xfrm>
            <a:off x="2971800" y="16764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Oval 34">
            <a:extLst>
              <a:ext uri="{FF2B5EF4-FFF2-40B4-BE49-F238E27FC236}">
                <a16:creationId xmlns:a16="http://schemas.microsoft.com/office/drawing/2014/main" id="{DBC160C0-3D4E-4D4C-9120-DA3AFF700FFA}"/>
              </a:ext>
            </a:extLst>
          </p:cNvPr>
          <p:cNvSpPr>
            <a:spLocks noChangeArrowheads="1"/>
          </p:cNvSpPr>
          <p:nvPr/>
        </p:nvSpPr>
        <p:spPr bwMode="auto">
          <a:xfrm>
            <a:off x="1295400" y="3810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Oval 35">
            <a:extLst>
              <a:ext uri="{FF2B5EF4-FFF2-40B4-BE49-F238E27FC236}">
                <a16:creationId xmlns:a16="http://schemas.microsoft.com/office/drawing/2014/main" id="{FB243365-5816-4410-BC4B-9505DCA03A3F}"/>
              </a:ext>
            </a:extLst>
          </p:cNvPr>
          <p:cNvSpPr>
            <a:spLocks noChangeArrowheads="1"/>
          </p:cNvSpPr>
          <p:nvPr/>
        </p:nvSpPr>
        <p:spPr bwMode="auto">
          <a:xfrm>
            <a:off x="1524000" y="4114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Oval 36">
            <a:extLst>
              <a:ext uri="{FF2B5EF4-FFF2-40B4-BE49-F238E27FC236}">
                <a16:creationId xmlns:a16="http://schemas.microsoft.com/office/drawing/2014/main" id="{405A6C3D-7FF4-4481-B4E0-43D49A32D03B}"/>
              </a:ext>
            </a:extLst>
          </p:cNvPr>
          <p:cNvSpPr>
            <a:spLocks noChangeArrowheads="1"/>
          </p:cNvSpPr>
          <p:nvPr/>
        </p:nvSpPr>
        <p:spPr bwMode="auto">
          <a:xfrm>
            <a:off x="838200" y="3886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Oval 37">
            <a:extLst>
              <a:ext uri="{FF2B5EF4-FFF2-40B4-BE49-F238E27FC236}">
                <a16:creationId xmlns:a16="http://schemas.microsoft.com/office/drawing/2014/main" id="{489BB916-723C-46A5-8742-5C8E09DC7614}"/>
              </a:ext>
            </a:extLst>
          </p:cNvPr>
          <p:cNvSpPr>
            <a:spLocks noChangeArrowheads="1"/>
          </p:cNvSpPr>
          <p:nvPr/>
        </p:nvSpPr>
        <p:spPr bwMode="auto">
          <a:xfrm>
            <a:off x="1219200" y="4191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Oval 38">
            <a:extLst>
              <a:ext uri="{FF2B5EF4-FFF2-40B4-BE49-F238E27FC236}">
                <a16:creationId xmlns:a16="http://schemas.microsoft.com/office/drawing/2014/main" id="{679E262F-C53A-4891-9759-CDD13C9B7E83}"/>
              </a:ext>
            </a:extLst>
          </p:cNvPr>
          <p:cNvSpPr>
            <a:spLocks noChangeArrowheads="1"/>
          </p:cNvSpPr>
          <p:nvPr/>
        </p:nvSpPr>
        <p:spPr bwMode="auto">
          <a:xfrm>
            <a:off x="2057400" y="37338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Oval 39">
            <a:extLst>
              <a:ext uri="{FF2B5EF4-FFF2-40B4-BE49-F238E27FC236}">
                <a16:creationId xmlns:a16="http://schemas.microsoft.com/office/drawing/2014/main" id="{09B296A3-E7BB-4DC6-84C6-6F1740B4C654}"/>
              </a:ext>
            </a:extLst>
          </p:cNvPr>
          <p:cNvSpPr>
            <a:spLocks noChangeArrowheads="1"/>
          </p:cNvSpPr>
          <p:nvPr/>
        </p:nvSpPr>
        <p:spPr bwMode="auto">
          <a:xfrm>
            <a:off x="1371600" y="4724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Oval 40">
            <a:extLst>
              <a:ext uri="{FF2B5EF4-FFF2-40B4-BE49-F238E27FC236}">
                <a16:creationId xmlns:a16="http://schemas.microsoft.com/office/drawing/2014/main" id="{DC75CE82-8F74-42C0-8B0D-3081859B7028}"/>
              </a:ext>
            </a:extLst>
          </p:cNvPr>
          <p:cNvSpPr>
            <a:spLocks noChangeArrowheads="1"/>
          </p:cNvSpPr>
          <p:nvPr/>
        </p:nvSpPr>
        <p:spPr bwMode="auto">
          <a:xfrm>
            <a:off x="2133600" y="4191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Oval 41">
            <a:extLst>
              <a:ext uri="{FF2B5EF4-FFF2-40B4-BE49-F238E27FC236}">
                <a16:creationId xmlns:a16="http://schemas.microsoft.com/office/drawing/2014/main" id="{057C551E-ECB2-4180-BD31-F801D745BD40}"/>
              </a:ext>
            </a:extLst>
          </p:cNvPr>
          <p:cNvSpPr>
            <a:spLocks noChangeArrowheads="1"/>
          </p:cNvSpPr>
          <p:nvPr/>
        </p:nvSpPr>
        <p:spPr bwMode="auto">
          <a:xfrm>
            <a:off x="1600200" y="44958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Oval 42">
            <a:extLst>
              <a:ext uri="{FF2B5EF4-FFF2-40B4-BE49-F238E27FC236}">
                <a16:creationId xmlns:a16="http://schemas.microsoft.com/office/drawing/2014/main" id="{DF5845FF-C1E8-4903-B9D4-82A9BACB155F}"/>
              </a:ext>
            </a:extLst>
          </p:cNvPr>
          <p:cNvSpPr>
            <a:spLocks noChangeArrowheads="1"/>
          </p:cNvSpPr>
          <p:nvPr/>
        </p:nvSpPr>
        <p:spPr bwMode="auto">
          <a:xfrm>
            <a:off x="1981200" y="4038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7" name="Oval 43">
            <a:extLst>
              <a:ext uri="{FF2B5EF4-FFF2-40B4-BE49-F238E27FC236}">
                <a16:creationId xmlns:a16="http://schemas.microsoft.com/office/drawing/2014/main" id="{475BD1E8-887A-45E7-B7BE-82E7FBF93B1F}"/>
              </a:ext>
            </a:extLst>
          </p:cNvPr>
          <p:cNvSpPr>
            <a:spLocks noChangeArrowheads="1"/>
          </p:cNvSpPr>
          <p:nvPr/>
        </p:nvSpPr>
        <p:spPr bwMode="auto">
          <a:xfrm>
            <a:off x="2209800" y="4572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Oval 44">
            <a:extLst>
              <a:ext uri="{FF2B5EF4-FFF2-40B4-BE49-F238E27FC236}">
                <a16:creationId xmlns:a16="http://schemas.microsoft.com/office/drawing/2014/main" id="{1B109FB6-0166-4E4C-A71E-6C43C6B0AA59}"/>
              </a:ext>
            </a:extLst>
          </p:cNvPr>
          <p:cNvSpPr>
            <a:spLocks noChangeArrowheads="1"/>
          </p:cNvSpPr>
          <p:nvPr/>
        </p:nvSpPr>
        <p:spPr bwMode="auto">
          <a:xfrm>
            <a:off x="1600200" y="5105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Oval 45">
            <a:extLst>
              <a:ext uri="{FF2B5EF4-FFF2-40B4-BE49-F238E27FC236}">
                <a16:creationId xmlns:a16="http://schemas.microsoft.com/office/drawing/2014/main" id="{9315947A-AFA3-4FAD-AC66-51D099DE2773}"/>
              </a:ext>
            </a:extLst>
          </p:cNvPr>
          <p:cNvSpPr>
            <a:spLocks noChangeArrowheads="1"/>
          </p:cNvSpPr>
          <p:nvPr/>
        </p:nvSpPr>
        <p:spPr bwMode="auto">
          <a:xfrm>
            <a:off x="1066800" y="4876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Oval 46">
            <a:extLst>
              <a:ext uri="{FF2B5EF4-FFF2-40B4-BE49-F238E27FC236}">
                <a16:creationId xmlns:a16="http://schemas.microsoft.com/office/drawing/2014/main" id="{5CE2ADD9-AFDE-41FF-BCF8-DAABF4DEA503}"/>
              </a:ext>
            </a:extLst>
          </p:cNvPr>
          <p:cNvSpPr>
            <a:spLocks noChangeArrowheads="1"/>
          </p:cNvSpPr>
          <p:nvPr/>
        </p:nvSpPr>
        <p:spPr bwMode="auto">
          <a:xfrm>
            <a:off x="1981200" y="5105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1" name="Oval 47">
            <a:extLst>
              <a:ext uri="{FF2B5EF4-FFF2-40B4-BE49-F238E27FC236}">
                <a16:creationId xmlns:a16="http://schemas.microsoft.com/office/drawing/2014/main" id="{9B1DD957-9FC6-4F52-9C47-FA4BE0B67512}"/>
              </a:ext>
            </a:extLst>
          </p:cNvPr>
          <p:cNvSpPr>
            <a:spLocks noChangeArrowheads="1"/>
          </p:cNvSpPr>
          <p:nvPr/>
        </p:nvSpPr>
        <p:spPr bwMode="auto">
          <a:xfrm>
            <a:off x="2362200" y="4876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2" name="Oval 48">
            <a:extLst>
              <a:ext uri="{FF2B5EF4-FFF2-40B4-BE49-F238E27FC236}">
                <a16:creationId xmlns:a16="http://schemas.microsoft.com/office/drawing/2014/main" id="{048F5EFB-1000-4430-86A5-636558932D55}"/>
              </a:ext>
            </a:extLst>
          </p:cNvPr>
          <p:cNvSpPr>
            <a:spLocks noChangeArrowheads="1"/>
          </p:cNvSpPr>
          <p:nvPr/>
        </p:nvSpPr>
        <p:spPr bwMode="auto">
          <a:xfrm>
            <a:off x="1371600" y="5029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3" name="Oval 49">
            <a:extLst>
              <a:ext uri="{FF2B5EF4-FFF2-40B4-BE49-F238E27FC236}">
                <a16:creationId xmlns:a16="http://schemas.microsoft.com/office/drawing/2014/main" id="{70B48E52-79C1-4230-B312-3B317987BC47}"/>
              </a:ext>
            </a:extLst>
          </p:cNvPr>
          <p:cNvSpPr>
            <a:spLocks noChangeArrowheads="1"/>
          </p:cNvSpPr>
          <p:nvPr/>
        </p:nvSpPr>
        <p:spPr bwMode="auto">
          <a:xfrm>
            <a:off x="685800" y="4648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 name="Oval 50">
            <a:extLst>
              <a:ext uri="{FF2B5EF4-FFF2-40B4-BE49-F238E27FC236}">
                <a16:creationId xmlns:a16="http://schemas.microsoft.com/office/drawing/2014/main" id="{EC5BD56C-35EF-400F-A20B-5F7230DF8CB1}"/>
              </a:ext>
            </a:extLst>
          </p:cNvPr>
          <p:cNvSpPr>
            <a:spLocks noChangeArrowheads="1"/>
          </p:cNvSpPr>
          <p:nvPr/>
        </p:nvSpPr>
        <p:spPr bwMode="auto">
          <a:xfrm>
            <a:off x="2286000" y="5257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5" name="Oval 51">
            <a:extLst>
              <a:ext uri="{FF2B5EF4-FFF2-40B4-BE49-F238E27FC236}">
                <a16:creationId xmlns:a16="http://schemas.microsoft.com/office/drawing/2014/main" id="{2B5B195A-EDB0-4609-837A-17820A0F012A}"/>
              </a:ext>
            </a:extLst>
          </p:cNvPr>
          <p:cNvSpPr>
            <a:spLocks noChangeArrowheads="1"/>
          </p:cNvSpPr>
          <p:nvPr/>
        </p:nvSpPr>
        <p:spPr bwMode="auto">
          <a:xfrm>
            <a:off x="838200" y="5029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6" name="Oval 52">
            <a:extLst>
              <a:ext uri="{FF2B5EF4-FFF2-40B4-BE49-F238E27FC236}">
                <a16:creationId xmlns:a16="http://schemas.microsoft.com/office/drawing/2014/main" id="{F94B124C-9CC5-47F4-A402-6119FA429267}"/>
              </a:ext>
            </a:extLst>
          </p:cNvPr>
          <p:cNvSpPr>
            <a:spLocks noChangeArrowheads="1"/>
          </p:cNvSpPr>
          <p:nvPr/>
        </p:nvSpPr>
        <p:spPr bwMode="auto">
          <a:xfrm>
            <a:off x="1828800" y="5486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7" name="Oval 53">
            <a:extLst>
              <a:ext uri="{FF2B5EF4-FFF2-40B4-BE49-F238E27FC236}">
                <a16:creationId xmlns:a16="http://schemas.microsoft.com/office/drawing/2014/main" id="{3B9A7B23-2EDF-4440-BCA4-F151E2E6BC64}"/>
              </a:ext>
            </a:extLst>
          </p:cNvPr>
          <p:cNvSpPr>
            <a:spLocks noChangeArrowheads="1"/>
          </p:cNvSpPr>
          <p:nvPr/>
        </p:nvSpPr>
        <p:spPr bwMode="auto">
          <a:xfrm>
            <a:off x="990600" y="5334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8" name="Oval 54">
            <a:extLst>
              <a:ext uri="{FF2B5EF4-FFF2-40B4-BE49-F238E27FC236}">
                <a16:creationId xmlns:a16="http://schemas.microsoft.com/office/drawing/2014/main" id="{1966C446-4DC7-4D0A-A324-FE1A416EC56A}"/>
              </a:ext>
            </a:extLst>
          </p:cNvPr>
          <p:cNvSpPr>
            <a:spLocks noChangeArrowheads="1"/>
          </p:cNvSpPr>
          <p:nvPr/>
        </p:nvSpPr>
        <p:spPr bwMode="auto">
          <a:xfrm>
            <a:off x="1371600" y="5410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Oval 55">
            <a:extLst>
              <a:ext uri="{FF2B5EF4-FFF2-40B4-BE49-F238E27FC236}">
                <a16:creationId xmlns:a16="http://schemas.microsoft.com/office/drawing/2014/main" id="{7989EE89-468F-4909-AB41-49EDB686283D}"/>
              </a:ext>
            </a:extLst>
          </p:cNvPr>
          <p:cNvSpPr>
            <a:spLocks noChangeArrowheads="1"/>
          </p:cNvSpPr>
          <p:nvPr/>
        </p:nvSpPr>
        <p:spPr bwMode="auto">
          <a:xfrm>
            <a:off x="1066800" y="44958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0" name="Oval 56">
            <a:extLst>
              <a:ext uri="{FF2B5EF4-FFF2-40B4-BE49-F238E27FC236}">
                <a16:creationId xmlns:a16="http://schemas.microsoft.com/office/drawing/2014/main" id="{F0F0936F-2F99-42E4-AE2B-6C942FA1140F}"/>
              </a:ext>
            </a:extLst>
          </p:cNvPr>
          <p:cNvSpPr>
            <a:spLocks noChangeArrowheads="1"/>
          </p:cNvSpPr>
          <p:nvPr/>
        </p:nvSpPr>
        <p:spPr bwMode="auto">
          <a:xfrm>
            <a:off x="1905000" y="4800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1" name="Oval 57">
            <a:extLst>
              <a:ext uri="{FF2B5EF4-FFF2-40B4-BE49-F238E27FC236}">
                <a16:creationId xmlns:a16="http://schemas.microsoft.com/office/drawing/2014/main" id="{4EB94DC0-D7B0-4802-8849-C52D5D0D5F12}"/>
              </a:ext>
            </a:extLst>
          </p:cNvPr>
          <p:cNvSpPr>
            <a:spLocks noChangeArrowheads="1"/>
          </p:cNvSpPr>
          <p:nvPr/>
        </p:nvSpPr>
        <p:spPr bwMode="auto">
          <a:xfrm>
            <a:off x="762000" y="4191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2" name="Oval 58">
            <a:extLst>
              <a:ext uri="{FF2B5EF4-FFF2-40B4-BE49-F238E27FC236}">
                <a16:creationId xmlns:a16="http://schemas.microsoft.com/office/drawing/2014/main" id="{D6E91531-A972-4AC3-A837-116EA6B23D22}"/>
              </a:ext>
            </a:extLst>
          </p:cNvPr>
          <p:cNvSpPr>
            <a:spLocks noChangeArrowheads="1"/>
          </p:cNvSpPr>
          <p:nvPr/>
        </p:nvSpPr>
        <p:spPr bwMode="auto">
          <a:xfrm>
            <a:off x="1524000" y="5562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3" name="Oval 59">
            <a:extLst>
              <a:ext uri="{FF2B5EF4-FFF2-40B4-BE49-F238E27FC236}">
                <a16:creationId xmlns:a16="http://schemas.microsoft.com/office/drawing/2014/main" id="{7D6B49B6-D62B-4099-B632-DA2A5537FFBE}"/>
              </a:ext>
            </a:extLst>
          </p:cNvPr>
          <p:cNvSpPr>
            <a:spLocks noChangeArrowheads="1"/>
          </p:cNvSpPr>
          <p:nvPr/>
        </p:nvSpPr>
        <p:spPr bwMode="auto">
          <a:xfrm>
            <a:off x="1371600" y="4267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 name="Oval 60">
            <a:extLst>
              <a:ext uri="{FF2B5EF4-FFF2-40B4-BE49-F238E27FC236}">
                <a16:creationId xmlns:a16="http://schemas.microsoft.com/office/drawing/2014/main" id="{B67136AB-0DBB-4D73-AFDE-43B485DBA6B5}"/>
              </a:ext>
            </a:extLst>
          </p:cNvPr>
          <p:cNvSpPr>
            <a:spLocks noChangeArrowheads="1"/>
          </p:cNvSpPr>
          <p:nvPr/>
        </p:nvSpPr>
        <p:spPr bwMode="auto">
          <a:xfrm>
            <a:off x="838200" y="4419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 name="Oval 61">
            <a:extLst>
              <a:ext uri="{FF2B5EF4-FFF2-40B4-BE49-F238E27FC236}">
                <a16:creationId xmlns:a16="http://schemas.microsoft.com/office/drawing/2014/main" id="{699422B6-4815-4B9B-B2B4-6F4E92B8B6EC}"/>
              </a:ext>
            </a:extLst>
          </p:cNvPr>
          <p:cNvSpPr>
            <a:spLocks noChangeArrowheads="1"/>
          </p:cNvSpPr>
          <p:nvPr/>
        </p:nvSpPr>
        <p:spPr bwMode="auto">
          <a:xfrm>
            <a:off x="1981200" y="3810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6" name="Oval 62">
            <a:extLst>
              <a:ext uri="{FF2B5EF4-FFF2-40B4-BE49-F238E27FC236}">
                <a16:creationId xmlns:a16="http://schemas.microsoft.com/office/drawing/2014/main" id="{6D76D919-04EE-457F-97F6-04E47631B6F0}"/>
              </a:ext>
            </a:extLst>
          </p:cNvPr>
          <p:cNvSpPr>
            <a:spLocks noChangeArrowheads="1"/>
          </p:cNvSpPr>
          <p:nvPr/>
        </p:nvSpPr>
        <p:spPr bwMode="auto">
          <a:xfrm>
            <a:off x="1066800" y="42672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8" name="Oval 64">
            <a:extLst>
              <a:ext uri="{FF2B5EF4-FFF2-40B4-BE49-F238E27FC236}">
                <a16:creationId xmlns:a16="http://schemas.microsoft.com/office/drawing/2014/main" id="{64A77C9B-0ACC-4554-8715-CAC901E0F606}"/>
              </a:ext>
            </a:extLst>
          </p:cNvPr>
          <p:cNvSpPr>
            <a:spLocks noChangeArrowheads="1"/>
          </p:cNvSpPr>
          <p:nvPr/>
        </p:nvSpPr>
        <p:spPr bwMode="auto">
          <a:xfrm>
            <a:off x="5943600" y="5181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9" name="Oval 65">
            <a:extLst>
              <a:ext uri="{FF2B5EF4-FFF2-40B4-BE49-F238E27FC236}">
                <a16:creationId xmlns:a16="http://schemas.microsoft.com/office/drawing/2014/main" id="{40B20D10-CCCD-4240-AF68-BE4FABE2D822}"/>
              </a:ext>
            </a:extLst>
          </p:cNvPr>
          <p:cNvSpPr>
            <a:spLocks noChangeArrowheads="1"/>
          </p:cNvSpPr>
          <p:nvPr/>
        </p:nvSpPr>
        <p:spPr bwMode="auto">
          <a:xfrm>
            <a:off x="5943600" y="5943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Text Box 66">
            <a:extLst>
              <a:ext uri="{FF2B5EF4-FFF2-40B4-BE49-F238E27FC236}">
                <a16:creationId xmlns:a16="http://schemas.microsoft.com/office/drawing/2014/main" id="{60D13B20-75FC-4AD1-BD12-DB6879D59E26}"/>
              </a:ext>
            </a:extLst>
          </p:cNvPr>
          <p:cNvSpPr txBox="1">
            <a:spLocks noChangeArrowheads="1"/>
          </p:cNvSpPr>
          <p:nvPr/>
        </p:nvSpPr>
        <p:spPr bwMode="auto">
          <a:xfrm>
            <a:off x="6629400" y="53340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proton</a:t>
            </a:r>
          </a:p>
        </p:txBody>
      </p:sp>
      <p:sp>
        <p:nvSpPr>
          <p:cNvPr id="6211" name="Text Box 67">
            <a:extLst>
              <a:ext uri="{FF2B5EF4-FFF2-40B4-BE49-F238E27FC236}">
                <a16:creationId xmlns:a16="http://schemas.microsoft.com/office/drawing/2014/main" id="{3D133320-37A3-4EBE-B8BC-5C5D71875F53}"/>
              </a:ext>
            </a:extLst>
          </p:cNvPr>
          <p:cNvSpPr txBox="1">
            <a:spLocks noChangeArrowheads="1"/>
          </p:cNvSpPr>
          <p:nvPr/>
        </p:nvSpPr>
        <p:spPr bwMode="auto">
          <a:xfrm>
            <a:off x="6553200" y="60960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neutron</a:t>
            </a:r>
          </a:p>
        </p:txBody>
      </p:sp>
      <p:sp>
        <p:nvSpPr>
          <p:cNvPr id="6212" name="Oval 68">
            <a:extLst>
              <a:ext uri="{FF2B5EF4-FFF2-40B4-BE49-F238E27FC236}">
                <a16:creationId xmlns:a16="http://schemas.microsoft.com/office/drawing/2014/main" id="{99D50D37-0D91-4367-BF73-285CA1BA81BC}"/>
              </a:ext>
            </a:extLst>
          </p:cNvPr>
          <p:cNvSpPr>
            <a:spLocks noChangeArrowheads="1"/>
          </p:cNvSpPr>
          <p:nvPr/>
        </p:nvSpPr>
        <p:spPr bwMode="auto">
          <a:xfrm>
            <a:off x="6019800" y="48006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3" name="Text Box 69">
            <a:extLst>
              <a:ext uri="{FF2B5EF4-FFF2-40B4-BE49-F238E27FC236}">
                <a16:creationId xmlns:a16="http://schemas.microsoft.com/office/drawing/2014/main" id="{08DCCCF6-D326-4582-89CC-95AB4A10D6F4}"/>
              </a:ext>
            </a:extLst>
          </p:cNvPr>
          <p:cNvSpPr txBox="1">
            <a:spLocks noChangeArrowheads="1"/>
          </p:cNvSpPr>
          <p:nvPr/>
        </p:nvSpPr>
        <p:spPr bwMode="auto">
          <a:xfrm>
            <a:off x="6324600" y="4648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electron: a beta particle</a:t>
            </a:r>
          </a:p>
        </p:txBody>
      </p:sp>
      <p:grpSp>
        <p:nvGrpSpPr>
          <p:cNvPr id="6221" name="Group 77">
            <a:extLst>
              <a:ext uri="{FF2B5EF4-FFF2-40B4-BE49-F238E27FC236}">
                <a16:creationId xmlns:a16="http://schemas.microsoft.com/office/drawing/2014/main" id="{AC810792-6C3F-4213-A2D3-512C7DE6DE0B}"/>
              </a:ext>
            </a:extLst>
          </p:cNvPr>
          <p:cNvGrpSpPr>
            <a:grpSpLocks/>
          </p:cNvGrpSpPr>
          <p:nvPr/>
        </p:nvGrpSpPr>
        <p:grpSpPr bwMode="auto">
          <a:xfrm>
            <a:off x="762000" y="715963"/>
            <a:ext cx="1752600" cy="731837"/>
            <a:chOff x="480" y="451"/>
            <a:chExt cx="1104" cy="461"/>
          </a:xfrm>
        </p:grpSpPr>
        <p:sp>
          <p:nvSpPr>
            <p:cNvPr id="6214" name="Text Box 70">
              <a:extLst>
                <a:ext uri="{FF2B5EF4-FFF2-40B4-BE49-F238E27FC236}">
                  <a16:creationId xmlns:a16="http://schemas.microsoft.com/office/drawing/2014/main" id="{47628F8D-D250-4378-A6FA-FAA25F2BBADB}"/>
                </a:ext>
              </a:extLst>
            </p:cNvPr>
            <p:cNvSpPr txBox="1">
              <a:spLocks noChangeArrowheads="1"/>
            </p:cNvSpPr>
            <p:nvPr/>
          </p:nvSpPr>
          <p:spPr bwMode="auto">
            <a:xfrm>
              <a:off x="480" y="451"/>
              <a:ext cx="10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Watch this neutron</a:t>
              </a:r>
            </a:p>
          </p:txBody>
        </p:sp>
        <p:sp>
          <p:nvSpPr>
            <p:cNvPr id="6215" name="Line 71">
              <a:extLst>
                <a:ext uri="{FF2B5EF4-FFF2-40B4-BE49-F238E27FC236}">
                  <a16:creationId xmlns:a16="http://schemas.microsoft.com/office/drawing/2014/main" id="{4B8F3330-D43F-4A9A-9EE8-21FE3C7963A7}"/>
                </a:ext>
              </a:extLst>
            </p:cNvPr>
            <p:cNvSpPr>
              <a:spLocks noChangeShapeType="1"/>
            </p:cNvSpPr>
            <p:nvPr/>
          </p:nvSpPr>
          <p:spPr bwMode="auto">
            <a:xfrm>
              <a:off x="1440" y="624"/>
              <a:ext cx="14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16" name="Text Box 72">
            <a:extLst>
              <a:ext uri="{FF2B5EF4-FFF2-40B4-BE49-F238E27FC236}">
                <a16:creationId xmlns:a16="http://schemas.microsoft.com/office/drawing/2014/main" id="{F60C52B3-16F1-4053-967F-48C5B16399E1}"/>
              </a:ext>
            </a:extLst>
          </p:cNvPr>
          <p:cNvSpPr txBox="1">
            <a:spLocks noChangeArrowheads="1"/>
          </p:cNvSpPr>
          <p:nvPr/>
        </p:nvSpPr>
        <p:spPr bwMode="auto">
          <a:xfrm>
            <a:off x="6629400" y="19812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pSp>
        <p:nvGrpSpPr>
          <p:cNvPr id="6223" name="Group 79">
            <a:extLst>
              <a:ext uri="{FF2B5EF4-FFF2-40B4-BE49-F238E27FC236}">
                <a16:creationId xmlns:a16="http://schemas.microsoft.com/office/drawing/2014/main" id="{550E6AEE-B1DA-4771-9E45-786FD359F8E5}"/>
              </a:ext>
            </a:extLst>
          </p:cNvPr>
          <p:cNvGrpSpPr>
            <a:grpSpLocks/>
          </p:cNvGrpSpPr>
          <p:nvPr/>
        </p:nvGrpSpPr>
        <p:grpSpPr bwMode="auto">
          <a:xfrm>
            <a:off x="2667000" y="609600"/>
            <a:ext cx="2057400" cy="914400"/>
            <a:chOff x="1680" y="384"/>
            <a:chExt cx="1296" cy="576"/>
          </a:xfrm>
        </p:grpSpPr>
        <p:sp>
          <p:nvSpPr>
            <p:cNvPr id="6218" name="Text Box 74">
              <a:extLst>
                <a:ext uri="{FF2B5EF4-FFF2-40B4-BE49-F238E27FC236}">
                  <a16:creationId xmlns:a16="http://schemas.microsoft.com/office/drawing/2014/main" id="{9FE0BAA2-CCB1-4CC7-B9EA-17EBF50C8B81}"/>
                </a:ext>
              </a:extLst>
            </p:cNvPr>
            <p:cNvSpPr txBox="1">
              <a:spLocks noChangeArrowheads="1"/>
            </p:cNvSpPr>
            <p:nvPr/>
          </p:nvSpPr>
          <p:spPr bwMode="auto">
            <a:xfrm>
              <a:off x="1776" y="384"/>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It turns into a proton as an electron is emitted</a:t>
              </a:r>
            </a:p>
          </p:txBody>
        </p:sp>
        <p:sp>
          <p:nvSpPr>
            <p:cNvPr id="6219" name="Line 75">
              <a:extLst>
                <a:ext uri="{FF2B5EF4-FFF2-40B4-BE49-F238E27FC236}">
                  <a16:creationId xmlns:a16="http://schemas.microsoft.com/office/drawing/2014/main" id="{165E2DAC-03EF-4F1C-99DA-92E6C267D4E5}"/>
                </a:ext>
              </a:extLst>
            </p:cNvPr>
            <p:cNvSpPr>
              <a:spLocks noChangeShapeType="1"/>
            </p:cNvSpPr>
            <p:nvPr/>
          </p:nvSpPr>
          <p:spPr bwMode="auto">
            <a:xfrm flipH="1">
              <a:off x="1680" y="528"/>
              <a:ext cx="144"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extBox 1">
            <a:extLst>
              <a:ext uri="{FF2B5EF4-FFF2-40B4-BE49-F238E27FC236}">
                <a16:creationId xmlns:a16="http://schemas.microsoft.com/office/drawing/2014/main" id="{0A1B2DF7-002F-4030-B4A7-28483C6BA04F}"/>
              </a:ext>
            </a:extLst>
          </p:cNvPr>
          <p:cNvSpPr txBox="1"/>
          <p:nvPr/>
        </p:nvSpPr>
        <p:spPr>
          <a:xfrm>
            <a:off x="4572000" y="1219200"/>
            <a:ext cx="2286000" cy="430887"/>
          </a:xfrm>
          <a:prstGeom prst="rect">
            <a:avLst/>
          </a:prstGeom>
          <a:noFill/>
        </p:spPr>
        <p:txBody>
          <a:bodyPr wrap="square" rtlCol="0">
            <a:spAutoFit/>
          </a:bodyPr>
          <a:lstStyle/>
          <a:p>
            <a:r>
              <a:rPr lang="en-US" sz="1100" dirty="0"/>
              <a:t>Did you recall that a neutron is a proton blended with an electron?</a:t>
            </a:r>
            <a:endParaRPr lang="en-US" dirty="0"/>
          </a:p>
        </p:txBody>
      </p:sp>
      <p:sp>
        <p:nvSpPr>
          <p:cNvPr id="75" name="TextBox 74">
            <a:extLst>
              <a:ext uri="{FF2B5EF4-FFF2-40B4-BE49-F238E27FC236}">
                <a16:creationId xmlns:a16="http://schemas.microsoft.com/office/drawing/2014/main" id="{A02EC86A-FAD6-4E1C-9154-21AC62D730BF}"/>
              </a:ext>
            </a:extLst>
          </p:cNvPr>
          <p:cNvSpPr txBox="1"/>
          <p:nvPr/>
        </p:nvSpPr>
        <p:spPr>
          <a:xfrm>
            <a:off x="6564489" y="4006334"/>
            <a:ext cx="609600" cy="369332"/>
          </a:xfrm>
          <a:prstGeom prst="rect">
            <a:avLst/>
          </a:prstGeom>
          <a:noFill/>
        </p:spPr>
        <p:txBody>
          <a:bodyPr wrap="square" rtlCol="0">
            <a:spAutoFit/>
          </a:bodyPr>
          <a:lstStyle/>
          <a:p>
            <a:r>
              <a:rPr lang="en-US" dirty="0"/>
              <a:t>Key</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6" dur="3000" fill="hold"/>
                                        <p:tgtEl>
                                          <p:spTgt spid="6148"/>
                                        </p:tgtEl>
                                        <p:attrNameLst>
                                          <p:attrName>ppt_x</p:attrName>
                                          <p:attrName>ppt_y</p:attrName>
                                        </p:attrNameLst>
                                      </p:cBhvr>
                                    </p:animMotion>
                                  </p:childTnLst>
                                </p:cTn>
                              </p:par>
                              <p:par>
                                <p:cTn id="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8" dur="3000" fill="hold"/>
                                        <p:tgtEl>
                                          <p:spTgt spid="6149"/>
                                        </p:tgtEl>
                                        <p:attrNameLst>
                                          <p:attrName>ppt_x</p:attrName>
                                          <p:attrName>ppt_y</p:attrName>
                                        </p:attrNameLst>
                                      </p:cBhvr>
                                    </p:animMotion>
                                  </p:childTnLst>
                                </p:cTn>
                              </p:par>
                              <p:par>
                                <p:cTn id="9"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0" dur="3000" fill="hold"/>
                                        <p:tgtEl>
                                          <p:spTgt spid="6151"/>
                                        </p:tgtEl>
                                        <p:attrNameLst>
                                          <p:attrName>ppt_x</p:attrName>
                                          <p:attrName>ppt_y</p:attrName>
                                        </p:attrNameLst>
                                      </p:cBhvr>
                                    </p:animMotion>
                                  </p:childTnLst>
                                </p:cTn>
                              </p:par>
                              <p:par>
                                <p:cTn id="1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2" dur="3000" fill="hold"/>
                                        <p:tgtEl>
                                          <p:spTgt spid="6153"/>
                                        </p:tgtEl>
                                        <p:attrNameLst>
                                          <p:attrName>ppt_x</p:attrName>
                                          <p:attrName>ppt_y</p:attrName>
                                        </p:attrNameLst>
                                      </p:cBhvr>
                                    </p:animMotion>
                                  </p:childTnLst>
                                </p:cTn>
                              </p:par>
                              <p:par>
                                <p:cTn id="1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4" dur="3000" fill="hold"/>
                                        <p:tgtEl>
                                          <p:spTgt spid="6155"/>
                                        </p:tgtEl>
                                        <p:attrNameLst>
                                          <p:attrName>ppt_x</p:attrName>
                                          <p:attrName>ppt_y</p:attrName>
                                        </p:attrNameLst>
                                      </p:cBhvr>
                                    </p:animMotion>
                                  </p:childTnLst>
                                </p:cTn>
                              </p:par>
                              <p:par>
                                <p:cTn id="1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6" dur="3000" fill="hold"/>
                                        <p:tgtEl>
                                          <p:spTgt spid="6157"/>
                                        </p:tgtEl>
                                        <p:attrNameLst>
                                          <p:attrName>ppt_x</p:attrName>
                                          <p:attrName>ppt_y</p:attrName>
                                        </p:attrNameLst>
                                      </p:cBhvr>
                                    </p:animMotion>
                                  </p:childTnLst>
                                </p:cTn>
                              </p:par>
                              <p:par>
                                <p:cTn id="1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18" dur="3000" fill="hold"/>
                                        <p:tgtEl>
                                          <p:spTgt spid="6159"/>
                                        </p:tgtEl>
                                        <p:attrNameLst>
                                          <p:attrName>ppt_x</p:attrName>
                                          <p:attrName>ppt_y</p:attrName>
                                        </p:attrNameLst>
                                      </p:cBhvr>
                                    </p:animMotion>
                                  </p:childTnLst>
                                </p:cTn>
                              </p:par>
                              <p:par>
                                <p:cTn id="19"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0" dur="3000" fill="hold"/>
                                        <p:tgtEl>
                                          <p:spTgt spid="6161"/>
                                        </p:tgtEl>
                                        <p:attrNameLst>
                                          <p:attrName>ppt_x</p:attrName>
                                          <p:attrName>ppt_y</p:attrName>
                                        </p:attrNameLst>
                                      </p:cBhvr>
                                    </p:animMotion>
                                  </p:childTnLst>
                                </p:cTn>
                              </p:par>
                              <p:par>
                                <p:cTn id="2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2" dur="3000" fill="hold"/>
                                        <p:tgtEl>
                                          <p:spTgt spid="6162"/>
                                        </p:tgtEl>
                                        <p:attrNameLst>
                                          <p:attrName>ppt_x</p:attrName>
                                          <p:attrName>ppt_y</p:attrName>
                                        </p:attrNameLst>
                                      </p:cBhvr>
                                    </p:animMotion>
                                  </p:childTnLst>
                                </p:cTn>
                              </p:par>
                              <p:par>
                                <p:cTn id="2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4" dur="3000" fill="hold"/>
                                        <p:tgtEl>
                                          <p:spTgt spid="6164"/>
                                        </p:tgtEl>
                                        <p:attrNameLst>
                                          <p:attrName>ppt_x</p:attrName>
                                          <p:attrName>ppt_y</p:attrName>
                                        </p:attrNameLst>
                                      </p:cBhvr>
                                    </p:animMotion>
                                  </p:childTnLst>
                                </p:cTn>
                              </p:par>
                              <p:par>
                                <p:cTn id="2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6" dur="3000" fill="hold"/>
                                        <p:tgtEl>
                                          <p:spTgt spid="6167"/>
                                        </p:tgtEl>
                                        <p:attrNameLst>
                                          <p:attrName>ppt_x</p:attrName>
                                          <p:attrName>ppt_y</p:attrName>
                                        </p:attrNameLst>
                                      </p:cBhvr>
                                    </p:animMotion>
                                  </p:childTnLst>
                                </p:cTn>
                              </p:par>
                              <p:par>
                                <p:cTn id="2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28" dur="3000" fill="hold"/>
                                        <p:tgtEl>
                                          <p:spTgt spid="6170"/>
                                        </p:tgtEl>
                                        <p:attrNameLst>
                                          <p:attrName>ppt_x</p:attrName>
                                          <p:attrName>ppt_y</p:attrName>
                                        </p:attrNameLst>
                                      </p:cBhvr>
                                    </p:animMotion>
                                  </p:childTnLst>
                                </p:cTn>
                              </p:par>
                              <p:par>
                                <p:cTn id="29"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30" dur="5000" fill="hold"/>
                                        <p:tgtEl>
                                          <p:spTgt spid="6150"/>
                                        </p:tgtEl>
                                        <p:attrNameLst>
                                          <p:attrName>ppt_x</p:attrName>
                                          <p:attrName>ppt_y</p:attrName>
                                        </p:attrNameLst>
                                      </p:cBhvr>
                                    </p:animMotion>
                                  </p:childTnLst>
                                </p:cTn>
                              </p:par>
                              <p:par>
                                <p:cTn id="31"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32" dur="5000" fill="hold"/>
                                        <p:tgtEl>
                                          <p:spTgt spid="6152"/>
                                        </p:tgtEl>
                                        <p:attrNameLst>
                                          <p:attrName>ppt_x</p:attrName>
                                          <p:attrName>ppt_y</p:attrName>
                                        </p:attrNameLst>
                                      </p:cBhvr>
                                    </p:animMotion>
                                  </p:childTnLst>
                                </p:cTn>
                              </p:par>
                              <p:par>
                                <p:cTn id="33"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34" dur="5000" fill="hold"/>
                                        <p:tgtEl>
                                          <p:spTgt spid="6154"/>
                                        </p:tgtEl>
                                        <p:attrNameLst>
                                          <p:attrName>ppt_x</p:attrName>
                                          <p:attrName>ppt_y</p:attrName>
                                        </p:attrNameLst>
                                      </p:cBhvr>
                                    </p:animMotion>
                                  </p:childTnLst>
                                </p:cTn>
                              </p:par>
                              <p:par>
                                <p:cTn id="35"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36" dur="5000" fill="hold"/>
                                        <p:tgtEl>
                                          <p:spTgt spid="6156"/>
                                        </p:tgtEl>
                                        <p:attrNameLst>
                                          <p:attrName>ppt_x</p:attrName>
                                          <p:attrName>ppt_y</p:attrName>
                                        </p:attrNameLst>
                                      </p:cBhvr>
                                    </p:animMotion>
                                  </p:childTnLst>
                                </p:cTn>
                              </p:par>
                              <p:par>
                                <p:cTn id="37"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38" dur="5000" fill="hold"/>
                                        <p:tgtEl>
                                          <p:spTgt spid="6158"/>
                                        </p:tgtEl>
                                        <p:attrNameLst>
                                          <p:attrName>ppt_x</p:attrName>
                                          <p:attrName>ppt_y</p:attrName>
                                        </p:attrNameLst>
                                      </p:cBhvr>
                                    </p:animMotion>
                                  </p:childTnLst>
                                </p:cTn>
                              </p:par>
                              <p:par>
                                <p:cTn id="39"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40" dur="5000" fill="hold"/>
                                        <p:tgtEl>
                                          <p:spTgt spid="6160"/>
                                        </p:tgtEl>
                                        <p:attrNameLst>
                                          <p:attrName>ppt_x</p:attrName>
                                          <p:attrName>ppt_y</p:attrName>
                                        </p:attrNameLst>
                                      </p:cBhvr>
                                    </p:animMotion>
                                  </p:childTnLst>
                                </p:cTn>
                              </p:par>
                              <p:par>
                                <p:cTn id="41"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42" dur="5000" fill="hold"/>
                                        <p:tgtEl>
                                          <p:spTgt spid="6163"/>
                                        </p:tgtEl>
                                        <p:attrNameLst>
                                          <p:attrName>ppt_x</p:attrName>
                                          <p:attrName>ppt_y</p:attrName>
                                        </p:attrNameLst>
                                      </p:cBhvr>
                                    </p:animMotion>
                                  </p:childTnLst>
                                </p:cTn>
                              </p:par>
                              <p:par>
                                <p:cTn id="43"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44" dur="5000" fill="hold"/>
                                        <p:tgtEl>
                                          <p:spTgt spid="6165"/>
                                        </p:tgtEl>
                                        <p:attrNameLst>
                                          <p:attrName>ppt_x</p:attrName>
                                          <p:attrName>ppt_y</p:attrName>
                                        </p:attrNameLst>
                                      </p:cBhvr>
                                    </p:animMotion>
                                  </p:childTnLst>
                                </p:cTn>
                              </p:par>
                              <p:par>
                                <p:cTn id="45"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46" dur="5000" fill="hold"/>
                                        <p:tgtEl>
                                          <p:spTgt spid="6166"/>
                                        </p:tgtEl>
                                        <p:attrNameLst>
                                          <p:attrName>ppt_x</p:attrName>
                                          <p:attrName>ppt_y</p:attrName>
                                        </p:attrNameLst>
                                      </p:cBhvr>
                                    </p:animMotion>
                                  </p:childTnLst>
                                </p:cTn>
                              </p:par>
                              <p:par>
                                <p:cTn id="47"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48" dur="5000" fill="hold"/>
                                        <p:tgtEl>
                                          <p:spTgt spid="6168"/>
                                        </p:tgtEl>
                                        <p:attrNameLst>
                                          <p:attrName>ppt_x</p:attrName>
                                          <p:attrName>ppt_y</p:attrName>
                                        </p:attrNameLst>
                                      </p:cBhvr>
                                    </p:animMotion>
                                  </p:childTnLst>
                                </p:cTn>
                              </p:par>
                              <p:par>
                                <p:cTn id="49"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50" dur="5000" fill="hold"/>
                                        <p:tgtEl>
                                          <p:spTgt spid="6169"/>
                                        </p:tgtEl>
                                        <p:attrNameLst>
                                          <p:attrName>ppt_x</p:attrName>
                                          <p:attrName>ppt_y</p:attrName>
                                        </p:attrNameLst>
                                      </p:cBhvr>
                                    </p:animMotion>
                                  </p:childTnLst>
                                </p:cTn>
                              </p:par>
                              <p:par>
                                <p:cTn id="51"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52" dur="3000" fill="hold"/>
                                        <p:tgtEl>
                                          <p:spTgt spid="6172"/>
                                        </p:tgtEl>
                                        <p:attrNameLst>
                                          <p:attrName>ppt_x</p:attrName>
                                          <p:attrName>ppt_y</p:attrName>
                                        </p:attrNameLst>
                                      </p:cBhvr>
                                    </p:animMotion>
                                  </p:childTnLst>
                                </p:cTn>
                              </p:par>
                              <p:par>
                                <p:cTn id="53"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54" dur="3000" fill="hold"/>
                                        <p:tgtEl>
                                          <p:spTgt spid="6173"/>
                                        </p:tgtEl>
                                        <p:attrNameLst>
                                          <p:attrName>ppt_x</p:attrName>
                                          <p:attrName>ppt_y</p:attrName>
                                        </p:attrNameLst>
                                      </p:cBhvr>
                                    </p:animMotion>
                                  </p:childTnLst>
                                </p:cTn>
                              </p:par>
                              <p:par>
                                <p:cTn id="55"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56" dur="3000" fill="hold"/>
                                        <p:tgtEl>
                                          <p:spTgt spid="6174"/>
                                        </p:tgtEl>
                                        <p:attrNameLst>
                                          <p:attrName>ppt_x</p:attrName>
                                          <p:attrName>ppt_y</p:attrName>
                                        </p:attrNameLst>
                                      </p:cBhvr>
                                    </p:animMotion>
                                  </p:childTnLst>
                                </p:cTn>
                              </p:par>
                              <p:par>
                                <p:cTn id="57"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58" dur="3000" fill="hold"/>
                                        <p:tgtEl>
                                          <p:spTgt spid="6175"/>
                                        </p:tgtEl>
                                        <p:attrNameLst>
                                          <p:attrName>ppt_x</p:attrName>
                                          <p:attrName>ppt_y</p:attrName>
                                        </p:attrNameLst>
                                      </p:cBhvr>
                                    </p:animMotion>
                                  </p:childTnLst>
                                </p:cTn>
                              </p:par>
                              <p:par>
                                <p:cTn id="59" presetID="1" presetClass="emph" presetSubtype="2" fill="hold" nodeType="withEffect">
                                  <p:stCondLst>
                                    <p:cond delay="0"/>
                                  </p:stCondLst>
                                  <p:childTnLst>
                                    <p:animClr clrSpc="rgb" dir="cw">
                                      <p:cBhvr>
                                        <p:cTn id="60" dur="2000" fill="hold"/>
                                        <p:tgtEl>
                                          <p:spTgt spid="6175"/>
                                        </p:tgtEl>
                                        <p:attrNameLst>
                                          <p:attrName>fillcolor</p:attrName>
                                        </p:attrNameLst>
                                      </p:cBhvr>
                                      <p:to>
                                        <a:schemeClr val="accent2"/>
                                      </p:to>
                                    </p:animClr>
                                    <p:set>
                                      <p:cBhvr>
                                        <p:cTn id="61" dur="2000" fill="hold"/>
                                        <p:tgtEl>
                                          <p:spTgt spid="6175"/>
                                        </p:tgtEl>
                                        <p:attrNameLst>
                                          <p:attrName>fill.type</p:attrName>
                                        </p:attrNameLst>
                                      </p:cBhvr>
                                      <p:to>
                                        <p:strVal val="solid"/>
                                      </p:to>
                                    </p:set>
                                    <p:set>
                                      <p:cBhvr>
                                        <p:cTn id="62" dur="2000" fill="hold"/>
                                        <p:tgtEl>
                                          <p:spTgt spid="6175"/>
                                        </p:tgtEl>
                                        <p:attrNameLst>
                                          <p:attrName>fill.on</p:attrName>
                                        </p:attrNameLst>
                                      </p:cBhvr>
                                      <p:to>
                                        <p:strVal val="true"/>
                                      </p:to>
                                    </p:set>
                                  </p:childTnLst>
                                </p:cTn>
                              </p:par>
                              <p:par>
                                <p:cTn id="63" presetID="9" presetClass="entr" presetSubtype="0" fill="hold" nodeType="withEffect">
                                  <p:stCondLst>
                                    <p:cond delay="0"/>
                                  </p:stCondLst>
                                  <p:childTnLst>
                                    <p:set>
                                      <p:cBhvr>
                                        <p:cTn id="64" dur="1" fill="hold">
                                          <p:stCondLst>
                                            <p:cond delay="0"/>
                                          </p:stCondLst>
                                        </p:cTn>
                                        <p:tgtEl>
                                          <p:spTgt spid="6177"/>
                                        </p:tgtEl>
                                        <p:attrNameLst>
                                          <p:attrName>style.visibility</p:attrName>
                                        </p:attrNameLst>
                                      </p:cBhvr>
                                      <p:to>
                                        <p:strVal val="visible"/>
                                      </p:to>
                                    </p:set>
                                    <p:animEffect transition="in" filter="dissolve">
                                      <p:cBhvr>
                                        <p:cTn id="65" dur="3000"/>
                                        <p:tgtEl>
                                          <p:spTgt spid="6177"/>
                                        </p:tgtEl>
                                      </p:cBhvr>
                                    </p:animEffect>
                                  </p:childTnLst>
                                </p:cTn>
                              </p:par>
                              <p:par>
                                <p:cTn id="66" presetID="0" presetClass="path" presetSubtype="0" accel="50000" decel="50000" fill="hold" nodeType="withEffect">
                                  <p:stCondLst>
                                    <p:cond delay="0"/>
                                  </p:stCondLst>
                                  <p:childTnLst>
                                    <p:animMotion origin="layout" path="M 8.33333E-7 2.89017E-7 C 0.0243 -0.00324 0.04861 -0.00578 0.07291 -0.00855 C 0.14722 -0.00601 0.22083 0.00647 0.29513 0.01064 C 0.43941 0.0074 0.35295 0.01434 0.40312 0.00624 C 0.421 0.00324 0.45711 2.89017E-7 0.45711 2.89017E-7 C 0.46024 -0.00069 0.46354 -0.00116 0.46666 -0.00208 C 0.46823 -0.00254 0.46979 -0.0037 0.47135 -0.00416 C 0.47812 -0.00601 0.49201 -0.00855 0.49201 -0.00855 C 0.4993 -0.01179 0.50659 -0.01318 0.51423 -0.0148 C 0.52673 -0.02035 0.53975 -0.02405 0.55225 -0.02959 C 0.55329 -0.03098 0.55416 -0.03283 0.55555 -0.03376 C 0.55694 -0.03491 0.56024 -0.03584 0.56024 -0.03584 " pathEditMode="relative" ptsTypes="fffffffffffA">
                                      <p:cBhvr>
                                        <p:cTn id="67" dur="5000" fill="hold"/>
                                        <p:tgtEl>
                                          <p:spTgt spid="6177"/>
                                        </p:tgtEl>
                                        <p:attrNameLst>
                                          <p:attrName>ppt_x</p:attrName>
                                          <p:attrName>ppt_y</p:attrName>
                                        </p:attrNameLst>
                                      </p:cBhvr>
                                    </p:animMotion>
                                  </p:childTnLst>
                                </p:cTn>
                              </p:par>
                              <p:par>
                                <p:cTn id="68"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69" dur="3000" fill="hold"/>
                                        <p:tgtEl>
                                          <p:spTgt spid="6178"/>
                                        </p:tgtEl>
                                        <p:attrNameLst>
                                          <p:attrName>ppt_x</p:attrName>
                                          <p:attrName>ppt_y</p:attrName>
                                        </p:attrNameLst>
                                      </p:cBhvr>
                                    </p:animMotion>
                                  </p:childTnLst>
                                </p:cTn>
                              </p:par>
                              <p:par>
                                <p:cTn id="70"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71" dur="3000" fill="hold"/>
                                        <p:tgtEl>
                                          <p:spTgt spid="6179"/>
                                        </p:tgtEl>
                                        <p:attrNameLst>
                                          <p:attrName>ppt_x</p:attrName>
                                          <p:attrName>ppt_y</p:attrName>
                                        </p:attrNameLst>
                                      </p:cBhvr>
                                    </p:animMotion>
                                  </p:childTnLst>
                                </p:cTn>
                              </p:par>
                              <p:par>
                                <p:cTn id="72"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73" dur="3000" fill="hold"/>
                                        <p:tgtEl>
                                          <p:spTgt spid="6181"/>
                                        </p:tgtEl>
                                        <p:attrNameLst>
                                          <p:attrName>ppt_x</p:attrName>
                                          <p:attrName>ppt_y</p:attrName>
                                        </p:attrNameLst>
                                      </p:cBhvr>
                                    </p:animMotion>
                                  </p:childTnLst>
                                </p:cTn>
                              </p:par>
                              <p:par>
                                <p:cTn id="74"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75" dur="3000" fill="hold"/>
                                        <p:tgtEl>
                                          <p:spTgt spid="6183"/>
                                        </p:tgtEl>
                                        <p:attrNameLst>
                                          <p:attrName>ppt_x</p:attrName>
                                          <p:attrName>ppt_y</p:attrName>
                                        </p:attrNameLst>
                                      </p:cBhvr>
                                    </p:animMotion>
                                  </p:childTnLst>
                                </p:cTn>
                              </p:par>
                              <p:par>
                                <p:cTn id="76"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77" dur="3000" fill="hold"/>
                                        <p:tgtEl>
                                          <p:spTgt spid="6185"/>
                                        </p:tgtEl>
                                        <p:attrNameLst>
                                          <p:attrName>ppt_x</p:attrName>
                                          <p:attrName>ppt_y</p:attrName>
                                        </p:attrNameLst>
                                      </p:cBhvr>
                                    </p:animMotion>
                                  </p:childTnLst>
                                </p:cTn>
                              </p:par>
                              <p:par>
                                <p:cTn id="78"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79" dur="3000" fill="hold"/>
                                        <p:tgtEl>
                                          <p:spTgt spid="6187"/>
                                        </p:tgtEl>
                                        <p:attrNameLst>
                                          <p:attrName>ppt_x</p:attrName>
                                          <p:attrName>ppt_y</p:attrName>
                                        </p:attrNameLst>
                                      </p:cBhvr>
                                    </p:animMotion>
                                  </p:childTnLst>
                                </p:cTn>
                              </p:par>
                              <p:par>
                                <p:cTn id="80"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81" dur="3000" fill="hold"/>
                                        <p:tgtEl>
                                          <p:spTgt spid="6189"/>
                                        </p:tgtEl>
                                        <p:attrNameLst>
                                          <p:attrName>ppt_x</p:attrName>
                                          <p:attrName>ppt_y</p:attrName>
                                        </p:attrNameLst>
                                      </p:cBhvr>
                                    </p:animMotion>
                                  </p:childTnLst>
                                </p:cTn>
                              </p:par>
                              <p:par>
                                <p:cTn id="82"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83" dur="3000" fill="hold"/>
                                        <p:tgtEl>
                                          <p:spTgt spid="6191"/>
                                        </p:tgtEl>
                                        <p:attrNameLst>
                                          <p:attrName>ppt_x</p:attrName>
                                          <p:attrName>ppt_y</p:attrName>
                                        </p:attrNameLst>
                                      </p:cBhvr>
                                    </p:animMotion>
                                  </p:childTnLst>
                                </p:cTn>
                              </p:par>
                              <p:par>
                                <p:cTn id="84"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85" dur="3000" fill="hold"/>
                                        <p:tgtEl>
                                          <p:spTgt spid="6192"/>
                                        </p:tgtEl>
                                        <p:attrNameLst>
                                          <p:attrName>ppt_x</p:attrName>
                                          <p:attrName>ppt_y</p:attrName>
                                        </p:attrNameLst>
                                      </p:cBhvr>
                                    </p:animMotion>
                                  </p:childTnLst>
                                </p:cTn>
                              </p:par>
                              <p:par>
                                <p:cTn id="86"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87" dur="3000" fill="hold"/>
                                        <p:tgtEl>
                                          <p:spTgt spid="6194"/>
                                        </p:tgtEl>
                                        <p:attrNameLst>
                                          <p:attrName>ppt_x</p:attrName>
                                          <p:attrName>ppt_y</p:attrName>
                                        </p:attrNameLst>
                                      </p:cBhvr>
                                    </p:animMotion>
                                  </p:childTnLst>
                                </p:cTn>
                              </p:par>
                              <p:par>
                                <p:cTn id="88"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89" dur="3000" fill="hold"/>
                                        <p:tgtEl>
                                          <p:spTgt spid="6197"/>
                                        </p:tgtEl>
                                        <p:attrNameLst>
                                          <p:attrName>ppt_x</p:attrName>
                                          <p:attrName>ppt_y</p:attrName>
                                        </p:attrNameLst>
                                      </p:cBhvr>
                                    </p:animMotion>
                                  </p:childTnLst>
                                </p:cTn>
                              </p:par>
                              <p:par>
                                <p:cTn id="90" presetID="0" presetClass="path" presetSubtype="0" repeatCount="indefinite" accel="50000" decel="50000" autoRev="1" fill="hold" nodeType="withEffect">
                                  <p:stCondLst>
                                    <p:cond delay="0"/>
                                  </p:stCondLst>
                                  <p:childTnLst>
                                    <p:animMotion origin="layout" path="M 0.0 0.0 C -0.01094 -0.00486 -0.0125 -0.00278 -0.00469 -0.00625 C -0.01146 -0.00948 -0.00764 -0.00856 -0.0158 -0.00856 " pathEditMode="relative" ptsTypes="ffA">
                                      <p:cBhvr>
                                        <p:cTn id="91" dur="3000" fill="hold"/>
                                        <p:tgtEl>
                                          <p:spTgt spid="6200"/>
                                        </p:tgtEl>
                                        <p:attrNameLst>
                                          <p:attrName>ppt_x</p:attrName>
                                          <p:attrName>ppt_y</p:attrName>
                                        </p:attrNameLst>
                                      </p:cBhvr>
                                    </p:animMotion>
                                  </p:childTnLst>
                                </p:cTn>
                              </p:par>
                              <p:par>
                                <p:cTn id="92"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93" dur="5000" fill="hold"/>
                                        <p:tgtEl>
                                          <p:spTgt spid="6180"/>
                                        </p:tgtEl>
                                        <p:attrNameLst>
                                          <p:attrName>ppt_x</p:attrName>
                                          <p:attrName>ppt_y</p:attrName>
                                        </p:attrNameLst>
                                      </p:cBhvr>
                                    </p:animMotion>
                                  </p:childTnLst>
                                </p:cTn>
                              </p:par>
                              <p:par>
                                <p:cTn id="94"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95" dur="5000" fill="hold"/>
                                        <p:tgtEl>
                                          <p:spTgt spid="6182"/>
                                        </p:tgtEl>
                                        <p:attrNameLst>
                                          <p:attrName>ppt_x</p:attrName>
                                          <p:attrName>ppt_y</p:attrName>
                                        </p:attrNameLst>
                                      </p:cBhvr>
                                    </p:animMotion>
                                  </p:childTnLst>
                                </p:cTn>
                              </p:par>
                              <p:par>
                                <p:cTn id="96"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97" dur="5000" fill="hold"/>
                                        <p:tgtEl>
                                          <p:spTgt spid="6184"/>
                                        </p:tgtEl>
                                        <p:attrNameLst>
                                          <p:attrName>ppt_x</p:attrName>
                                          <p:attrName>ppt_y</p:attrName>
                                        </p:attrNameLst>
                                      </p:cBhvr>
                                    </p:animMotion>
                                  </p:childTnLst>
                                </p:cTn>
                              </p:par>
                              <p:par>
                                <p:cTn id="98"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99" dur="5000" fill="hold"/>
                                        <p:tgtEl>
                                          <p:spTgt spid="6186"/>
                                        </p:tgtEl>
                                        <p:attrNameLst>
                                          <p:attrName>ppt_x</p:attrName>
                                          <p:attrName>ppt_y</p:attrName>
                                        </p:attrNameLst>
                                      </p:cBhvr>
                                    </p:animMotion>
                                  </p:childTnLst>
                                </p:cTn>
                              </p:par>
                              <p:par>
                                <p:cTn id="100" presetID="0" presetClass="path" presetSubtype="0" repeatCount="indefinite" accel="50000" decel="50000" autoRev="1" fill="hold" nodeType="withEffect">
                                  <p:stCondLst>
                                    <p:cond delay="0"/>
                                  </p:stCondLst>
                                  <p:childTnLst>
                                    <p:animMotion origin="layout" path="M 0.0 0.0 C -0.01093 -0.00486 -0.00712 -0.00116 -0.01284 -0.00833 C -0.00521 -0.01203 -0.00677 -0.00786 0.0 -0.00208 C -0.00225 0.00069 -0.00382 0.00439 -0.00642 0.00647 C -0.00781 0.00763 -0.01111 0.00855 -0.01111 0.00855 " pathEditMode="relative" ptsTypes="ffffA">
                                      <p:cBhvr>
                                        <p:cTn id="101" dur="5000" fill="hold"/>
                                        <p:tgtEl>
                                          <p:spTgt spid="6188"/>
                                        </p:tgtEl>
                                        <p:attrNameLst>
                                          <p:attrName>ppt_x</p:attrName>
                                          <p:attrName>ppt_y</p:attrName>
                                        </p:attrNameLst>
                                      </p:cBhvr>
                                    </p:animMotion>
                                  </p:childTnLst>
                                </p:cTn>
                              </p:par>
                              <p:par>
                                <p:cTn id="102" presetID="9" presetClass="exit" presetSubtype="0" fill="hold" nodeType="withEffect">
                                  <p:stCondLst>
                                    <p:cond delay="5000"/>
                                  </p:stCondLst>
                                  <p:childTnLst>
                                    <p:animEffect transition="out" filter="dissolve">
                                      <p:cBhvr>
                                        <p:cTn id="103" dur="5000"/>
                                        <p:tgtEl>
                                          <p:spTgt spid="6221"/>
                                        </p:tgtEl>
                                      </p:cBhvr>
                                    </p:animEffect>
                                    <p:set>
                                      <p:cBhvr>
                                        <p:cTn id="104" dur="1" fill="hold">
                                          <p:stCondLst>
                                            <p:cond delay="4999"/>
                                          </p:stCondLst>
                                        </p:cTn>
                                        <p:tgtEl>
                                          <p:spTgt spid="6221"/>
                                        </p:tgtEl>
                                        <p:attrNameLst>
                                          <p:attrName>style.visibility</p:attrName>
                                        </p:attrNameLst>
                                      </p:cBhvr>
                                      <p:to>
                                        <p:strVal val="hidden"/>
                                      </p:to>
                                    </p:set>
                                  </p:childTnLst>
                                </p:cTn>
                              </p:par>
                              <p:par>
                                <p:cTn id="105" presetID="9" presetClass="entr" presetSubtype="0" fill="hold" nodeType="withEffect">
                                  <p:stCondLst>
                                    <p:cond delay="2750"/>
                                  </p:stCondLst>
                                  <p:childTnLst>
                                    <p:set>
                                      <p:cBhvr>
                                        <p:cTn id="106" dur="1" fill="hold">
                                          <p:stCondLst>
                                            <p:cond delay="0"/>
                                          </p:stCondLst>
                                        </p:cTn>
                                        <p:tgtEl>
                                          <p:spTgt spid="6223"/>
                                        </p:tgtEl>
                                        <p:attrNameLst>
                                          <p:attrName>style.visibility</p:attrName>
                                        </p:attrNameLst>
                                      </p:cBhvr>
                                      <p:to>
                                        <p:strVal val="visible"/>
                                      </p:to>
                                    </p:set>
                                    <p:animEffect transition="in" filter="dissolve">
                                      <p:cBhvr>
                                        <p:cTn id="107" dur="2000"/>
                                        <p:tgtEl>
                                          <p:spTgt spid="6223"/>
                                        </p:tgtEl>
                                      </p:cBhvr>
                                    </p:animEffect>
                                  </p:childTnLst>
                                </p:cTn>
                              </p:par>
                            </p:childTnLst>
                          </p:cTn>
                        </p:par>
                        <p:par>
                          <p:cTn id="108" fill="hold">
                            <p:stCondLst>
                              <p:cond delay="10000"/>
                            </p:stCondLst>
                            <p:childTnLst>
                              <p:par>
                                <p:cTn id="109" presetID="10" presetClass="entr" presetSubtype="0" fill="hold" grpId="0" nodeType="after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fade">
                                      <p:cBhvr>
                                        <p:cTn id="1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7DB9-D750-4DBF-9C2F-DFF4E630F2F5}"/>
              </a:ext>
            </a:extLst>
          </p:cNvPr>
          <p:cNvSpPr>
            <a:spLocks noGrp="1"/>
          </p:cNvSpPr>
          <p:nvPr>
            <p:ph type="title"/>
          </p:nvPr>
        </p:nvSpPr>
        <p:spPr>
          <a:xfrm>
            <a:off x="457200" y="274638"/>
            <a:ext cx="8229600" cy="792162"/>
          </a:xfrm>
        </p:spPr>
        <p:txBody>
          <a:bodyPr/>
          <a:lstStyle/>
          <a:p>
            <a:r>
              <a:rPr lang="en-US" dirty="0"/>
              <a:t>Summary of Beta Decay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532E30F-8371-4EE1-BACF-989E2D1AE2B4}"/>
                  </a:ext>
                </a:extLst>
              </p:cNvPr>
              <p:cNvSpPr>
                <a:spLocks noGrp="1"/>
              </p:cNvSpPr>
              <p:nvPr>
                <p:ph idx="1"/>
              </p:nvPr>
            </p:nvSpPr>
            <p:spPr>
              <a:xfrm>
                <a:off x="457200" y="1219200"/>
                <a:ext cx="8229600" cy="4906963"/>
              </a:xfrm>
            </p:spPr>
            <p:txBody>
              <a:bodyPr/>
              <a:lstStyle/>
              <a:p>
                <a:pPr marL="514350" indent="-514350">
                  <a:buAutoNum type="arabicParenR"/>
                </a:pPr>
                <a:r>
                  <a:rPr lang="en-US" sz="2400" dirty="0"/>
                  <a:t>It’s a natural decay.</a:t>
                </a:r>
              </a:p>
              <a:p>
                <a:pPr marL="514350" indent="-514350">
                  <a:buAutoNum type="arabicParenR"/>
                </a:pPr>
                <a:r>
                  <a:rPr lang="en-US" sz="2400" dirty="0"/>
                  <a:t>No outside force causes it.</a:t>
                </a:r>
              </a:p>
              <a:p>
                <a:pPr marL="514350" indent="-514350">
                  <a:buAutoNum type="arabicParenR"/>
                </a:pPr>
                <a:r>
                  <a:rPr lang="en-US" sz="2400" dirty="0"/>
                  <a:t>There is only 1 reactant, called a </a:t>
                </a:r>
                <a:r>
                  <a:rPr lang="en-US" sz="2400" u="sng" dirty="0"/>
                  <a:t>beta</a:t>
                </a:r>
                <a:r>
                  <a:rPr lang="en-US" sz="2400" dirty="0"/>
                  <a:t> emitter</a:t>
                </a:r>
              </a:p>
              <a:p>
                <a:pPr marL="514350" indent="-514350">
                  <a:buAutoNum type="arabicParenR"/>
                </a:pPr>
                <a:r>
                  <a:rPr lang="en-US" sz="2400" dirty="0"/>
                  <a:t>One product MUST BE an electron (</a:t>
                </a:r>
                <a14:m>
                  <m:oMath xmlns:m="http://schemas.openxmlformats.org/officeDocument/2006/math">
                    <m:sPre>
                      <m:sPrePr>
                        <m:ctrlPr>
                          <a:rPr lang="en-US" sz="2400" i="1" smtClean="0">
                            <a:latin typeface="Cambria Math" panose="02040503050406030204" pitchFamily="18" charset="0"/>
                          </a:rPr>
                        </m:ctrlPr>
                      </m:sPrePr>
                      <m:sub>
                        <m:r>
                          <a:rPr lang="en-US" sz="2400" b="0" i="1" smtClean="0">
                            <a:latin typeface="Cambria Math" panose="02040503050406030204" pitchFamily="18" charset="0"/>
                          </a:rPr>
                          <m:t>−1</m:t>
                        </m:r>
                      </m:sub>
                      <m:sup>
                        <m:r>
                          <a:rPr lang="en-US" sz="2400" b="0" i="1" smtClean="0">
                            <a:latin typeface="Cambria Math" panose="02040503050406030204" pitchFamily="18" charset="0"/>
                          </a:rPr>
                          <m:t>0</m:t>
                        </m:r>
                      </m:sup>
                      <m:e>
                        <m:r>
                          <a:rPr lang="en-US" sz="2400" b="0" i="1" smtClean="0">
                            <a:latin typeface="Cambria Math" panose="02040503050406030204" pitchFamily="18" charset="0"/>
                          </a:rPr>
                          <m:t>𝑒</m:t>
                        </m:r>
                      </m:e>
                    </m:sPre>
                    <m:r>
                      <a:rPr lang="en-US" sz="2400" b="0" i="1" smtClean="0">
                        <a:latin typeface="Cambria Math" panose="02040503050406030204" pitchFamily="18" charset="0"/>
                      </a:rPr>
                      <m:t>)</m:t>
                    </m:r>
                  </m:oMath>
                </a14:m>
                <a:endParaRPr lang="en-US" sz="2400" dirty="0"/>
              </a:p>
              <a:p>
                <a:pPr marL="514350" indent="-514350">
                  <a:buAutoNum type="arabicParenR"/>
                </a:pPr>
                <a:r>
                  <a:rPr lang="en-US" sz="2400" dirty="0"/>
                  <a:t>A neutron breaks into a proton and electron.  The proton is </a:t>
                </a:r>
                <a:r>
                  <a:rPr lang="en-US" sz="2400"/>
                  <a:t>massive and </a:t>
                </a:r>
                <a:r>
                  <a:rPr lang="en-US" sz="2400" dirty="0"/>
                  <a:t>lacks the kinetic energy to leave.  The smaller electron is ejected propelled by some released energy.</a:t>
                </a:r>
              </a:p>
              <a:p>
                <a:pPr marL="514350" indent="-514350">
                  <a:buAutoNum type="arabicParenR"/>
                </a:pPr>
                <a:r>
                  <a:rPr lang="en-US" sz="2400" dirty="0"/>
                  <a:t>The daughter nuclide has the same mass number than the original reactant, but there is now one more proton.  So the atomic number is different … thus a transmutation</a:t>
                </a:r>
              </a:p>
            </p:txBody>
          </p:sp>
        </mc:Choice>
        <mc:Fallback>
          <p:sp>
            <p:nvSpPr>
              <p:cNvPr id="3" name="Content Placeholder 2">
                <a:extLst>
                  <a:ext uri="{FF2B5EF4-FFF2-40B4-BE49-F238E27FC236}">
                    <a16:creationId xmlns:a16="http://schemas.microsoft.com/office/drawing/2014/main" id="{6532E30F-8371-4EE1-BACF-989E2D1AE2B4}"/>
                  </a:ext>
                </a:extLst>
              </p:cNvPr>
              <p:cNvSpPr>
                <a:spLocks noGrp="1" noRot="1" noChangeAspect="1" noMove="1" noResize="1" noEditPoints="1" noAdjustHandles="1" noChangeArrowheads="1" noChangeShapeType="1" noTextEdit="1"/>
              </p:cNvSpPr>
              <p:nvPr>
                <p:ph idx="1"/>
              </p:nvPr>
            </p:nvSpPr>
            <p:spPr>
              <a:xfrm>
                <a:off x="457200" y="1219200"/>
                <a:ext cx="8229600" cy="4906963"/>
              </a:xfrm>
              <a:blipFill>
                <a:blip r:embed="rId2"/>
                <a:stretch>
                  <a:fillRect l="-963" t="-870" r="-2222" b="-1863"/>
                </a:stretch>
              </a:blipFill>
            </p:spPr>
            <p:txBody>
              <a:bodyPr/>
              <a:lstStyle/>
              <a:p>
                <a:r>
                  <a:rPr lang="en-US">
                    <a:noFill/>
                  </a:rPr>
                  <a:t> </a:t>
                </a:r>
              </a:p>
            </p:txBody>
          </p:sp>
        </mc:Fallback>
      </mc:AlternateContent>
    </p:spTree>
    <p:extLst>
      <p:ext uri="{BB962C8B-B14F-4D97-AF65-F5344CB8AC3E}">
        <p14:creationId xmlns:p14="http://schemas.microsoft.com/office/powerpoint/2010/main" val="1125008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childTnLst>
                          </p:cTn>
                        </p:par>
                        <p:par>
                          <p:cTn id="8" fill="hold">
                            <p:stCondLst>
                              <p:cond delay="3000"/>
                            </p:stCondLst>
                            <p:childTnLst>
                              <p:par>
                                <p:cTn id="9" presetID="16" presetClass="entr" presetSubtype="21" fill="hold"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2750"/>
                                        <p:tgtEl>
                                          <p:spTgt spid="3">
                                            <p:txEl>
                                              <p:pRg st="0" end="0"/>
                                            </p:txEl>
                                          </p:spTgt>
                                        </p:tgtEl>
                                      </p:cBhvr>
                                    </p:animEffect>
                                  </p:childTnLst>
                                </p:cTn>
                              </p:par>
                              <p:par>
                                <p:cTn id="12" presetID="16" presetClass="entr" presetSubtype="21" fill="hold" nodeType="withEffect">
                                  <p:stCondLst>
                                    <p:cond delay="2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750"/>
                                        <p:tgtEl>
                                          <p:spTgt spid="3">
                                            <p:txEl>
                                              <p:pRg st="1" end="1"/>
                                            </p:txEl>
                                          </p:spTgt>
                                        </p:tgtEl>
                                      </p:cBhvr>
                                    </p:animEffect>
                                  </p:childTnLst>
                                </p:cTn>
                              </p:par>
                              <p:par>
                                <p:cTn id="15" presetID="16" presetClass="entr" presetSubtype="21" fill="hold" nodeType="with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2750"/>
                                        <p:tgtEl>
                                          <p:spTgt spid="3">
                                            <p:txEl>
                                              <p:pRg st="2" end="2"/>
                                            </p:txEl>
                                          </p:spTgt>
                                        </p:tgtEl>
                                      </p:cBhvr>
                                    </p:animEffect>
                                  </p:childTnLst>
                                </p:cTn>
                              </p:par>
                              <p:par>
                                <p:cTn id="18" presetID="16" presetClass="entr" presetSubtype="21" fill="hold" nodeType="withEffect">
                                  <p:stCondLst>
                                    <p:cond delay="2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2750"/>
                                        <p:tgtEl>
                                          <p:spTgt spid="3">
                                            <p:txEl>
                                              <p:pRg st="3" end="3"/>
                                            </p:txEl>
                                          </p:spTgt>
                                        </p:tgtEl>
                                      </p:cBhvr>
                                    </p:animEffect>
                                  </p:childTnLst>
                                </p:cTn>
                              </p:par>
                              <p:par>
                                <p:cTn id="21" presetID="16" presetClass="entr" presetSubtype="21" fill="hold" nodeType="with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750"/>
                                        <p:tgtEl>
                                          <p:spTgt spid="3">
                                            <p:txEl>
                                              <p:pRg st="4" end="4"/>
                                            </p:txEl>
                                          </p:spTgt>
                                        </p:tgtEl>
                                      </p:cBhvr>
                                    </p:animEffect>
                                  </p:childTnLst>
                                </p:cTn>
                              </p:par>
                              <p:par>
                                <p:cTn id="24" presetID="16" presetClass="entr" presetSubtype="21" fill="hold" nodeType="withEffect">
                                  <p:stCondLst>
                                    <p:cond delay="200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2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098ED-334D-4C69-BE5C-35BD7ED5241D}"/>
              </a:ext>
            </a:extLst>
          </p:cNvPr>
          <p:cNvSpPr>
            <a:spLocks noGrp="1"/>
          </p:cNvSpPr>
          <p:nvPr>
            <p:ph type="title"/>
          </p:nvPr>
        </p:nvSpPr>
        <p:spPr>
          <a:xfrm>
            <a:off x="1017931" y="118409"/>
            <a:ext cx="8229600" cy="1143000"/>
          </a:xfrm>
        </p:spPr>
        <p:txBody>
          <a:bodyPr/>
          <a:lstStyle/>
          <a:p>
            <a:r>
              <a:rPr lang="en-US" dirty="0"/>
              <a:t>Visualization of Gamma Decay </a:t>
            </a:r>
          </a:p>
        </p:txBody>
      </p:sp>
      <p:sp>
        <p:nvSpPr>
          <p:cNvPr id="4" name="Oval 34">
            <a:extLst>
              <a:ext uri="{FF2B5EF4-FFF2-40B4-BE49-F238E27FC236}">
                <a16:creationId xmlns:a16="http://schemas.microsoft.com/office/drawing/2014/main" id="{CC0836B5-7BD9-4CAE-8D7E-B1250ACDF68F}"/>
              </a:ext>
            </a:extLst>
          </p:cNvPr>
          <p:cNvSpPr>
            <a:spLocks noChangeArrowheads="1"/>
          </p:cNvSpPr>
          <p:nvPr/>
        </p:nvSpPr>
        <p:spPr bwMode="auto">
          <a:xfrm>
            <a:off x="1295400" y="22098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Oval 35">
            <a:extLst>
              <a:ext uri="{FF2B5EF4-FFF2-40B4-BE49-F238E27FC236}">
                <a16:creationId xmlns:a16="http://schemas.microsoft.com/office/drawing/2014/main" id="{C7E09012-6087-4535-9DB1-DECD21845637}"/>
              </a:ext>
            </a:extLst>
          </p:cNvPr>
          <p:cNvSpPr>
            <a:spLocks noChangeArrowheads="1"/>
          </p:cNvSpPr>
          <p:nvPr/>
        </p:nvSpPr>
        <p:spPr bwMode="auto">
          <a:xfrm>
            <a:off x="1524000" y="2514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36">
            <a:extLst>
              <a:ext uri="{FF2B5EF4-FFF2-40B4-BE49-F238E27FC236}">
                <a16:creationId xmlns:a16="http://schemas.microsoft.com/office/drawing/2014/main" id="{ACEEBBF2-CCE1-43C0-9FC7-3B75585F3C02}"/>
              </a:ext>
            </a:extLst>
          </p:cNvPr>
          <p:cNvSpPr>
            <a:spLocks noChangeArrowheads="1"/>
          </p:cNvSpPr>
          <p:nvPr/>
        </p:nvSpPr>
        <p:spPr bwMode="auto">
          <a:xfrm>
            <a:off x="838200" y="2286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38">
            <a:extLst>
              <a:ext uri="{FF2B5EF4-FFF2-40B4-BE49-F238E27FC236}">
                <a16:creationId xmlns:a16="http://schemas.microsoft.com/office/drawing/2014/main" id="{C7ED2E2B-0CDB-45BE-9E29-2DDC4567684D}"/>
              </a:ext>
            </a:extLst>
          </p:cNvPr>
          <p:cNvSpPr>
            <a:spLocks noChangeArrowheads="1"/>
          </p:cNvSpPr>
          <p:nvPr/>
        </p:nvSpPr>
        <p:spPr bwMode="auto">
          <a:xfrm>
            <a:off x="2057400" y="2133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40">
            <a:extLst>
              <a:ext uri="{FF2B5EF4-FFF2-40B4-BE49-F238E27FC236}">
                <a16:creationId xmlns:a16="http://schemas.microsoft.com/office/drawing/2014/main" id="{9EC58902-EA4F-466E-BCA2-94C297DF29AF}"/>
              </a:ext>
            </a:extLst>
          </p:cNvPr>
          <p:cNvSpPr>
            <a:spLocks noChangeArrowheads="1"/>
          </p:cNvSpPr>
          <p:nvPr/>
        </p:nvSpPr>
        <p:spPr bwMode="auto">
          <a:xfrm>
            <a:off x="2133600" y="2590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41">
            <a:extLst>
              <a:ext uri="{FF2B5EF4-FFF2-40B4-BE49-F238E27FC236}">
                <a16:creationId xmlns:a16="http://schemas.microsoft.com/office/drawing/2014/main" id="{3C351797-B577-403E-B12C-EB719C9CDB2B}"/>
              </a:ext>
            </a:extLst>
          </p:cNvPr>
          <p:cNvSpPr>
            <a:spLocks noChangeArrowheads="1"/>
          </p:cNvSpPr>
          <p:nvPr/>
        </p:nvSpPr>
        <p:spPr bwMode="auto">
          <a:xfrm>
            <a:off x="1600200" y="2895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42">
            <a:extLst>
              <a:ext uri="{FF2B5EF4-FFF2-40B4-BE49-F238E27FC236}">
                <a16:creationId xmlns:a16="http://schemas.microsoft.com/office/drawing/2014/main" id="{0397EBDE-4FAC-4CA1-9AF3-0902517E9EEC}"/>
              </a:ext>
            </a:extLst>
          </p:cNvPr>
          <p:cNvSpPr>
            <a:spLocks noChangeArrowheads="1"/>
          </p:cNvSpPr>
          <p:nvPr/>
        </p:nvSpPr>
        <p:spPr bwMode="auto">
          <a:xfrm>
            <a:off x="1981200" y="2438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47">
            <a:extLst>
              <a:ext uri="{FF2B5EF4-FFF2-40B4-BE49-F238E27FC236}">
                <a16:creationId xmlns:a16="http://schemas.microsoft.com/office/drawing/2014/main" id="{84297C4B-7937-4CD0-8EFE-802A65343607}"/>
              </a:ext>
            </a:extLst>
          </p:cNvPr>
          <p:cNvSpPr>
            <a:spLocks noChangeArrowheads="1"/>
          </p:cNvSpPr>
          <p:nvPr/>
        </p:nvSpPr>
        <p:spPr bwMode="auto">
          <a:xfrm>
            <a:off x="2362200" y="3276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48">
            <a:extLst>
              <a:ext uri="{FF2B5EF4-FFF2-40B4-BE49-F238E27FC236}">
                <a16:creationId xmlns:a16="http://schemas.microsoft.com/office/drawing/2014/main" id="{1C125FF9-281D-4A44-9C0D-3DC3D8A9C96B}"/>
              </a:ext>
            </a:extLst>
          </p:cNvPr>
          <p:cNvSpPr>
            <a:spLocks noChangeArrowheads="1"/>
          </p:cNvSpPr>
          <p:nvPr/>
        </p:nvSpPr>
        <p:spPr bwMode="auto">
          <a:xfrm>
            <a:off x="1371600" y="3429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49">
            <a:extLst>
              <a:ext uri="{FF2B5EF4-FFF2-40B4-BE49-F238E27FC236}">
                <a16:creationId xmlns:a16="http://schemas.microsoft.com/office/drawing/2014/main" id="{F9749E00-F215-4520-ABF8-9481B7C91C30}"/>
              </a:ext>
            </a:extLst>
          </p:cNvPr>
          <p:cNvSpPr>
            <a:spLocks noChangeArrowheads="1"/>
          </p:cNvSpPr>
          <p:nvPr/>
        </p:nvSpPr>
        <p:spPr bwMode="auto">
          <a:xfrm>
            <a:off x="685800" y="3048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50">
            <a:extLst>
              <a:ext uri="{FF2B5EF4-FFF2-40B4-BE49-F238E27FC236}">
                <a16:creationId xmlns:a16="http://schemas.microsoft.com/office/drawing/2014/main" id="{EE4F3BD1-CC6B-42A7-8F80-339ABC20314A}"/>
              </a:ext>
            </a:extLst>
          </p:cNvPr>
          <p:cNvSpPr>
            <a:spLocks noChangeArrowheads="1"/>
          </p:cNvSpPr>
          <p:nvPr/>
        </p:nvSpPr>
        <p:spPr bwMode="auto">
          <a:xfrm>
            <a:off x="2286000" y="3657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51">
            <a:extLst>
              <a:ext uri="{FF2B5EF4-FFF2-40B4-BE49-F238E27FC236}">
                <a16:creationId xmlns:a16="http://schemas.microsoft.com/office/drawing/2014/main" id="{F6E700E0-4970-47C9-93F6-C5D47544BC26}"/>
              </a:ext>
            </a:extLst>
          </p:cNvPr>
          <p:cNvSpPr>
            <a:spLocks noChangeArrowheads="1"/>
          </p:cNvSpPr>
          <p:nvPr/>
        </p:nvSpPr>
        <p:spPr bwMode="auto">
          <a:xfrm>
            <a:off x="838200" y="3429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52">
            <a:extLst>
              <a:ext uri="{FF2B5EF4-FFF2-40B4-BE49-F238E27FC236}">
                <a16:creationId xmlns:a16="http://schemas.microsoft.com/office/drawing/2014/main" id="{CFA2F0E5-4AE5-42C1-9EDC-E7E5B6E9B0B1}"/>
              </a:ext>
            </a:extLst>
          </p:cNvPr>
          <p:cNvSpPr>
            <a:spLocks noChangeArrowheads="1"/>
          </p:cNvSpPr>
          <p:nvPr/>
        </p:nvSpPr>
        <p:spPr bwMode="auto">
          <a:xfrm>
            <a:off x="1828800" y="38862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53">
            <a:extLst>
              <a:ext uri="{FF2B5EF4-FFF2-40B4-BE49-F238E27FC236}">
                <a16:creationId xmlns:a16="http://schemas.microsoft.com/office/drawing/2014/main" id="{E867CEBD-1C09-4E01-B45B-8EABE9FBB527}"/>
              </a:ext>
            </a:extLst>
          </p:cNvPr>
          <p:cNvSpPr>
            <a:spLocks noChangeArrowheads="1"/>
          </p:cNvSpPr>
          <p:nvPr/>
        </p:nvSpPr>
        <p:spPr bwMode="auto">
          <a:xfrm>
            <a:off x="990600" y="3733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55">
            <a:extLst>
              <a:ext uri="{FF2B5EF4-FFF2-40B4-BE49-F238E27FC236}">
                <a16:creationId xmlns:a16="http://schemas.microsoft.com/office/drawing/2014/main" id="{D1CD7214-A026-480F-9BB3-E7CDD9E70DF0}"/>
              </a:ext>
            </a:extLst>
          </p:cNvPr>
          <p:cNvSpPr>
            <a:spLocks noChangeArrowheads="1"/>
          </p:cNvSpPr>
          <p:nvPr/>
        </p:nvSpPr>
        <p:spPr bwMode="auto">
          <a:xfrm>
            <a:off x="1066800" y="28956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56">
            <a:extLst>
              <a:ext uri="{FF2B5EF4-FFF2-40B4-BE49-F238E27FC236}">
                <a16:creationId xmlns:a16="http://schemas.microsoft.com/office/drawing/2014/main" id="{F2441C73-2CF1-4B94-9C93-FBAEAEDCD0C5}"/>
              </a:ext>
            </a:extLst>
          </p:cNvPr>
          <p:cNvSpPr>
            <a:spLocks noChangeArrowheads="1"/>
          </p:cNvSpPr>
          <p:nvPr/>
        </p:nvSpPr>
        <p:spPr bwMode="auto">
          <a:xfrm>
            <a:off x="1905000" y="3200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57">
            <a:extLst>
              <a:ext uri="{FF2B5EF4-FFF2-40B4-BE49-F238E27FC236}">
                <a16:creationId xmlns:a16="http://schemas.microsoft.com/office/drawing/2014/main" id="{BA11D1FD-F6EC-4356-861E-855205D99899}"/>
              </a:ext>
            </a:extLst>
          </p:cNvPr>
          <p:cNvSpPr>
            <a:spLocks noChangeArrowheads="1"/>
          </p:cNvSpPr>
          <p:nvPr/>
        </p:nvSpPr>
        <p:spPr bwMode="auto">
          <a:xfrm>
            <a:off x="762000" y="2590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58">
            <a:extLst>
              <a:ext uri="{FF2B5EF4-FFF2-40B4-BE49-F238E27FC236}">
                <a16:creationId xmlns:a16="http://schemas.microsoft.com/office/drawing/2014/main" id="{B5BA2284-7C4D-4074-94B3-F6FF2E1CF3D6}"/>
              </a:ext>
            </a:extLst>
          </p:cNvPr>
          <p:cNvSpPr>
            <a:spLocks noChangeArrowheads="1"/>
          </p:cNvSpPr>
          <p:nvPr/>
        </p:nvSpPr>
        <p:spPr bwMode="auto">
          <a:xfrm>
            <a:off x="1524000" y="39624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59">
            <a:extLst>
              <a:ext uri="{FF2B5EF4-FFF2-40B4-BE49-F238E27FC236}">
                <a16:creationId xmlns:a16="http://schemas.microsoft.com/office/drawing/2014/main" id="{7EDD45EC-47E7-4113-BB4C-CF953E180F00}"/>
              </a:ext>
            </a:extLst>
          </p:cNvPr>
          <p:cNvSpPr>
            <a:spLocks noChangeArrowheads="1"/>
          </p:cNvSpPr>
          <p:nvPr/>
        </p:nvSpPr>
        <p:spPr bwMode="auto">
          <a:xfrm>
            <a:off x="1371600" y="2667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60">
            <a:extLst>
              <a:ext uri="{FF2B5EF4-FFF2-40B4-BE49-F238E27FC236}">
                <a16:creationId xmlns:a16="http://schemas.microsoft.com/office/drawing/2014/main" id="{F9035FE9-A041-4610-9EB8-DCCE1ED1BE88}"/>
              </a:ext>
            </a:extLst>
          </p:cNvPr>
          <p:cNvSpPr>
            <a:spLocks noChangeArrowheads="1"/>
          </p:cNvSpPr>
          <p:nvPr/>
        </p:nvSpPr>
        <p:spPr bwMode="auto">
          <a:xfrm>
            <a:off x="838200" y="28194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61">
            <a:extLst>
              <a:ext uri="{FF2B5EF4-FFF2-40B4-BE49-F238E27FC236}">
                <a16:creationId xmlns:a16="http://schemas.microsoft.com/office/drawing/2014/main" id="{5BAE531B-2920-40ED-A3DD-991377069735}"/>
              </a:ext>
            </a:extLst>
          </p:cNvPr>
          <p:cNvSpPr>
            <a:spLocks noChangeArrowheads="1"/>
          </p:cNvSpPr>
          <p:nvPr/>
        </p:nvSpPr>
        <p:spPr bwMode="auto">
          <a:xfrm>
            <a:off x="1981200" y="2209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62">
            <a:extLst>
              <a:ext uri="{FF2B5EF4-FFF2-40B4-BE49-F238E27FC236}">
                <a16:creationId xmlns:a16="http://schemas.microsoft.com/office/drawing/2014/main" id="{22BD36B2-BB6D-4A01-9834-71738FD2B45B}"/>
              </a:ext>
            </a:extLst>
          </p:cNvPr>
          <p:cNvSpPr>
            <a:spLocks noChangeArrowheads="1"/>
          </p:cNvSpPr>
          <p:nvPr/>
        </p:nvSpPr>
        <p:spPr bwMode="auto">
          <a:xfrm>
            <a:off x="1066800" y="2667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52">
            <a:extLst>
              <a:ext uri="{FF2B5EF4-FFF2-40B4-BE49-F238E27FC236}">
                <a16:creationId xmlns:a16="http://schemas.microsoft.com/office/drawing/2014/main" id="{C485600A-37A2-4BFC-AADC-5CC4238D3A1B}"/>
              </a:ext>
            </a:extLst>
          </p:cNvPr>
          <p:cNvSpPr>
            <a:spLocks noChangeArrowheads="1"/>
          </p:cNvSpPr>
          <p:nvPr/>
        </p:nvSpPr>
        <p:spPr bwMode="auto">
          <a:xfrm>
            <a:off x="1756481" y="36195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52">
            <a:extLst>
              <a:ext uri="{FF2B5EF4-FFF2-40B4-BE49-F238E27FC236}">
                <a16:creationId xmlns:a16="http://schemas.microsoft.com/office/drawing/2014/main" id="{489386C5-C61E-40D4-AAA0-312299977BE5}"/>
              </a:ext>
            </a:extLst>
          </p:cNvPr>
          <p:cNvSpPr>
            <a:spLocks noChangeArrowheads="1"/>
          </p:cNvSpPr>
          <p:nvPr/>
        </p:nvSpPr>
        <p:spPr bwMode="auto">
          <a:xfrm>
            <a:off x="2038350" y="3118026"/>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52">
            <a:extLst>
              <a:ext uri="{FF2B5EF4-FFF2-40B4-BE49-F238E27FC236}">
                <a16:creationId xmlns:a16="http://schemas.microsoft.com/office/drawing/2014/main" id="{79C23DE8-170D-4B3C-94EF-F144E8864F7F}"/>
              </a:ext>
            </a:extLst>
          </p:cNvPr>
          <p:cNvSpPr>
            <a:spLocks noChangeArrowheads="1"/>
          </p:cNvSpPr>
          <p:nvPr/>
        </p:nvSpPr>
        <p:spPr bwMode="auto">
          <a:xfrm>
            <a:off x="2324100" y="2797263"/>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52">
            <a:extLst>
              <a:ext uri="{FF2B5EF4-FFF2-40B4-BE49-F238E27FC236}">
                <a16:creationId xmlns:a16="http://schemas.microsoft.com/office/drawing/2014/main" id="{6C86D855-3753-4163-BA5F-A0D07CA6FAFA}"/>
              </a:ext>
            </a:extLst>
          </p:cNvPr>
          <p:cNvSpPr>
            <a:spLocks noChangeArrowheads="1"/>
          </p:cNvSpPr>
          <p:nvPr/>
        </p:nvSpPr>
        <p:spPr bwMode="auto">
          <a:xfrm>
            <a:off x="1352550" y="291465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64">
            <a:extLst>
              <a:ext uri="{FF2B5EF4-FFF2-40B4-BE49-F238E27FC236}">
                <a16:creationId xmlns:a16="http://schemas.microsoft.com/office/drawing/2014/main" id="{479744E4-8735-494B-BEB4-1B81B1B8043C}"/>
              </a:ext>
            </a:extLst>
          </p:cNvPr>
          <p:cNvSpPr>
            <a:spLocks noChangeArrowheads="1"/>
          </p:cNvSpPr>
          <p:nvPr/>
        </p:nvSpPr>
        <p:spPr bwMode="auto">
          <a:xfrm>
            <a:off x="5943600" y="4572000"/>
            <a:ext cx="533400" cy="533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65">
            <a:extLst>
              <a:ext uri="{FF2B5EF4-FFF2-40B4-BE49-F238E27FC236}">
                <a16:creationId xmlns:a16="http://schemas.microsoft.com/office/drawing/2014/main" id="{6C7BE8A1-0033-4642-9D10-BFCFBA6CA339}"/>
              </a:ext>
            </a:extLst>
          </p:cNvPr>
          <p:cNvSpPr>
            <a:spLocks noChangeArrowheads="1"/>
          </p:cNvSpPr>
          <p:nvPr/>
        </p:nvSpPr>
        <p:spPr bwMode="auto">
          <a:xfrm>
            <a:off x="5943600" y="53340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66">
            <a:extLst>
              <a:ext uri="{FF2B5EF4-FFF2-40B4-BE49-F238E27FC236}">
                <a16:creationId xmlns:a16="http://schemas.microsoft.com/office/drawing/2014/main" id="{A302B629-FF0D-4018-8407-61D13ABD6395}"/>
              </a:ext>
            </a:extLst>
          </p:cNvPr>
          <p:cNvSpPr txBox="1">
            <a:spLocks noChangeArrowheads="1"/>
          </p:cNvSpPr>
          <p:nvPr/>
        </p:nvSpPr>
        <p:spPr bwMode="auto">
          <a:xfrm>
            <a:off x="6629400" y="47244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proton</a:t>
            </a:r>
          </a:p>
        </p:txBody>
      </p:sp>
      <p:sp>
        <p:nvSpPr>
          <p:cNvPr id="34" name="Text Box 67">
            <a:extLst>
              <a:ext uri="{FF2B5EF4-FFF2-40B4-BE49-F238E27FC236}">
                <a16:creationId xmlns:a16="http://schemas.microsoft.com/office/drawing/2014/main" id="{F196AFBB-725A-4BC8-8AAC-8D20826C5093}"/>
              </a:ext>
            </a:extLst>
          </p:cNvPr>
          <p:cNvSpPr txBox="1">
            <a:spLocks noChangeArrowheads="1"/>
          </p:cNvSpPr>
          <p:nvPr/>
        </p:nvSpPr>
        <p:spPr bwMode="auto">
          <a:xfrm>
            <a:off x="6553200" y="54864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neutron</a:t>
            </a:r>
          </a:p>
        </p:txBody>
      </p:sp>
      <p:sp>
        <p:nvSpPr>
          <p:cNvPr id="35" name="TextBox 34">
            <a:extLst>
              <a:ext uri="{FF2B5EF4-FFF2-40B4-BE49-F238E27FC236}">
                <a16:creationId xmlns:a16="http://schemas.microsoft.com/office/drawing/2014/main" id="{ED3CA389-A780-427D-8FF2-143DEAE1134D}"/>
              </a:ext>
            </a:extLst>
          </p:cNvPr>
          <p:cNvSpPr txBox="1"/>
          <p:nvPr/>
        </p:nvSpPr>
        <p:spPr>
          <a:xfrm>
            <a:off x="6564489" y="4006334"/>
            <a:ext cx="609600" cy="369332"/>
          </a:xfrm>
          <a:prstGeom prst="rect">
            <a:avLst/>
          </a:prstGeom>
          <a:noFill/>
        </p:spPr>
        <p:txBody>
          <a:bodyPr wrap="square" rtlCol="0">
            <a:spAutoFit/>
          </a:bodyPr>
          <a:lstStyle/>
          <a:p>
            <a:r>
              <a:rPr lang="en-US" dirty="0"/>
              <a:t>Key</a:t>
            </a:r>
          </a:p>
        </p:txBody>
      </p:sp>
      <p:sp>
        <p:nvSpPr>
          <p:cNvPr id="42" name="Content Placeholder 41">
            <a:extLst>
              <a:ext uri="{FF2B5EF4-FFF2-40B4-BE49-F238E27FC236}">
                <a16:creationId xmlns:a16="http://schemas.microsoft.com/office/drawing/2014/main" id="{0F81F014-2DE1-4C8D-B23A-ECB2BDFF316C}"/>
              </a:ext>
            </a:extLst>
          </p:cNvPr>
          <p:cNvSpPr>
            <a:spLocks noGrp="1"/>
          </p:cNvSpPr>
          <p:nvPr>
            <p:ph idx="1"/>
          </p:nvPr>
        </p:nvSpPr>
        <p:spPr/>
        <p:txBody>
          <a:bodyPr/>
          <a:lstStyle/>
          <a:p>
            <a:pPr marL="0" indent="0">
              <a:buNone/>
            </a:pPr>
            <a:endParaRPr lang="en-US" dirty="0"/>
          </a:p>
        </p:txBody>
      </p:sp>
      <p:pic>
        <p:nvPicPr>
          <p:cNvPr id="51" name="Picture 50">
            <a:extLst>
              <a:ext uri="{FF2B5EF4-FFF2-40B4-BE49-F238E27FC236}">
                <a16:creationId xmlns:a16="http://schemas.microsoft.com/office/drawing/2014/main" id="{9A9FCD28-4F51-4CCD-B1D8-5B4C472FE993}"/>
              </a:ext>
            </a:extLst>
          </p:cNvPr>
          <p:cNvPicPr>
            <a:picLocks noChangeAspect="1"/>
          </p:cNvPicPr>
          <p:nvPr/>
        </p:nvPicPr>
        <p:blipFill>
          <a:blip r:embed="rId2"/>
          <a:stretch>
            <a:fillRect/>
          </a:stretch>
        </p:blipFill>
        <p:spPr>
          <a:xfrm>
            <a:off x="3057218" y="2476346"/>
            <a:ext cx="2200582" cy="1105054"/>
          </a:xfrm>
          <a:prstGeom prst="rect">
            <a:avLst/>
          </a:prstGeom>
        </p:spPr>
      </p:pic>
      <p:sp>
        <p:nvSpPr>
          <p:cNvPr id="52" name="TextBox 51">
            <a:extLst>
              <a:ext uri="{FF2B5EF4-FFF2-40B4-BE49-F238E27FC236}">
                <a16:creationId xmlns:a16="http://schemas.microsoft.com/office/drawing/2014/main" id="{F139534A-EC7F-4FA1-827B-E4AEE93D6798}"/>
              </a:ext>
            </a:extLst>
          </p:cNvPr>
          <p:cNvSpPr txBox="1"/>
          <p:nvPr/>
        </p:nvSpPr>
        <p:spPr>
          <a:xfrm>
            <a:off x="4265194" y="2971800"/>
            <a:ext cx="914400" cy="914400"/>
          </a:xfrm>
          <a:prstGeom prst="rect">
            <a:avLst/>
          </a:prstGeom>
          <a:noFill/>
        </p:spPr>
        <p:txBody>
          <a:bodyPr wrap="square" rtlCol="0">
            <a:spAutoFit/>
          </a:bodyPr>
          <a:lstStyle/>
          <a:p>
            <a:endParaRPr lang="en-US" dirty="0"/>
          </a:p>
        </p:txBody>
      </p:sp>
      <p:sp>
        <p:nvSpPr>
          <p:cNvPr id="53" name="TextBox 52">
            <a:extLst>
              <a:ext uri="{FF2B5EF4-FFF2-40B4-BE49-F238E27FC236}">
                <a16:creationId xmlns:a16="http://schemas.microsoft.com/office/drawing/2014/main" id="{0C5E0C6F-4754-446C-9875-FB88D5752C34}"/>
              </a:ext>
            </a:extLst>
          </p:cNvPr>
          <p:cNvSpPr txBox="1"/>
          <p:nvPr/>
        </p:nvSpPr>
        <p:spPr>
          <a:xfrm>
            <a:off x="4265194" y="2971800"/>
            <a:ext cx="914400" cy="914400"/>
          </a:xfrm>
          <a:prstGeom prst="rect">
            <a:avLst/>
          </a:prstGeom>
          <a:noFill/>
        </p:spPr>
        <p:txBody>
          <a:bodyPr wrap="square" rtlCol="0">
            <a:spAutoFit/>
          </a:bodyPr>
          <a:lstStyle/>
          <a:p>
            <a:endParaRPr lang="en-US" dirty="0"/>
          </a:p>
        </p:txBody>
      </p:sp>
      <p:sp>
        <p:nvSpPr>
          <p:cNvPr id="54" name="TextBox 53">
            <a:extLst>
              <a:ext uri="{FF2B5EF4-FFF2-40B4-BE49-F238E27FC236}">
                <a16:creationId xmlns:a16="http://schemas.microsoft.com/office/drawing/2014/main" id="{A034ADEE-125E-4D48-B5C3-7ECD98E7989C}"/>
              </a:ext>
            </a:extLst>
          </p:cNvPr>
          <p:cNvSpPr txBox="1"/>
          <p:nvPr/>
        </p:nvSpPr>
        <p:spPr>
          <a:xfrm>
            <a:off x="4299282" y="1623493"/>
            <a:ext cx="4082717" cy="646331"/>
          </a:xfrm>
          <a:prstGeom prst="rect">
            <a:avLst/>
          </a:prstGeom>
          <a:noFill/>
        </p:spPr>
        <p:txBody>
          <a:bodyPr wrap="square" rtlCol="0">
            <a:spAutoFit/>
          </a:bodyPr>
          <a:lstStyle/>
          <a:p>
            <a:r>
              <a:rPr lang="en-US" dirty="0"/>
              <a:t>Simply a release of high frequency energy …very damaging to DNA</a:t>
            </a:r>
          </a:p>
        </p:txBody>
      </p:sp>
    </p:spTree>
    <p:extLst>
      <p:ext uri="{BB962C8B-B14F-4D97-AF65-F5344CB8AC3E}">
        <p14:creationId xmlns:p14="http://schemas.microsoft.com/office/powerpoint/2010/main" val="2043049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par>
                                <p:cTn id="8" presetID="26" presetClass="emph" presetSubtype="0" repeatCount="indefinite" fill="hold" nodeType="withEffect">
                                  <p:stCondLst>
                                    <p:cond delay="0"/>
                                  </p:stCondLst>
                                  <p:childTnLst>
                                    <p:animEffect transition="out" filter="fade">
                                      <p:cBhvr>
                                        <p:cTn id="9" dur="2000" tmFilter="0, 0; .2, .5; .8, .5; 1, 0"/>
                                        <p:tgtEl>
                                          <p:spTgt spid="9"/>
                                        </p:tgtEl>
                                      </p:cBhvr>
                                    </p:animEffect>
                                    <p:animScale>
                                      <p:cBhvr>
                                        <p:cTn id="10" dur="1000" autoRev="1" fill="hold"/>
                                        <p:tgtEl>
                                          <p:spTgt spid="9"/>
                                        </p:tgtEl>
                                      </p:cBhvr>
                                      <p:by x="105000" y="105000"/>
                                    </p:animScale>
                                  </p:childTnLst>
                                </p:cTn>
                              </p:par>
                              <p:par>
                                <p:cTn id="11" presetID="26" presetClass="emph" presetSubtype="0" repeatCount="indefinite" fill="hold" nodeType="withEffect">
                                  <p:stCondLst>
                                    <p:cond delay="0"/>
                                  </p:stCondLst>
                                  <p:childTnLst>
                                    <p:animEffect transition="out" filter="fade">
                                      <p:cBhvr>
                                        <p:cTn id="12" dur="2000" tmFilter="0, 0; .2, .5; .8, .5; 1, 0"/>
                                        <p:tgtEl>
                                          <p:spTgt spid="11"/>
                                        </p:tgtEl>
                                      </p:cBhvr>
                                    </p:animEffect>
                                    <p:animScale>
                                      <p:cBhvr>
                                        <p:cTn id="13" dur="1000" autoRev="1" fill="hold"/>
                                        <p:tgtEl>
                                          <p:spTgt spid="11"/>
                                        </p:tgtEl>
                                      </p:cBhvr>
                                      <p:by x="105000" y="105000"/>
                                    </p:animScale>
                                  </p:childTnLst>
                                </p:cTn>
                              </p:par>
                              <p:par>
                                <p:cTn id="14" presetID="26" presetClass="emph" presetSubtype="0" repeatCount="indefinite" fill="hold" nodeType="withEffect">
                                  <p:stCondLst>
                                    <p:cond delay="0"/>
                                  </p:stCondLst>
                                  <p:childTnLst>
                                    <p:animEffect transition="out" filter="fade">
                                      <p:cBhvr>
                                        <p:cTn id="15" dur="2000" tmFilter="0, 0; .2, .5; .8, .5; 1, 0"/>
                                        <p:tgtEl>
                                          <p:spTgt spid="12"/>
                                        </p:tgtEl>
                                      </p:cBhvr>
                                    </p:animEffect>
                                    <p:animScale>
                                      <p:cBhvr>
                                        <p:cTn id="16" dur="1000" autoRev="1" fill="hold"/>
                                        <p:tgtEl>
                                          <p:spTgt spid="12"/>
                                        </p:tgtEl>
                                      </p:cBhvr>
                                      <p:by x="105000" y="105000"/>
                                    </p:animScale>
                                  </p:childTnLst>
                                </p:cTn>
                              </p:par>
                              <p:par>
                                <p:cTn id="17" presetID="26" presetClass="emph" presetSubtype="0" repeatCount="indefinite" fill="hold" nodeType="withEffect">
                                  <p:stCondLst>
                                    <p:cond delay="0"/>
                                  </p:stCondLst>
                                  <p:childTnLst>
                                    <p:animEffect transition="out" filter="fade">
                                      <p:cBhvr>
                                        <p:cTn id="18" dur="2000" tmFilter="0, 0; .2, .5; .8, .5; 1, 0"/>
                                        <p:tgtEl>
                                          <p:spTgt spid="14"/>
                                        </p:tgtEl>
                                      </p:cBhvr>
                                    </p:animEffect>
                                    <p:animScale>
                                      <p:cBhvr>
                                        <p:cTn id="19" dur="1000" autoRev="1" fill="hold"/>
                                        <p:tgtEl>
                                          <p:spTgt spid="14"/>
                                        </p:tgtEl>
                                      </p:cBhvr>
                                      <p:by x="105000" y="105000"/>
                                    </p:animScale>
                                  </p:childTnLst>
                                </p:cTn>
                              </p:par>
                              <p:par>
                                <p:cTn id="20" presetID="26" presetClass="emph" presetSubtype="0" repeatCount="indefinite" fill="hold" nodeType="withEffect">
                                  <p:stCondLst>
                                    <p:cond delay="0"/>
                                  </p:stCondLst>
                                  <p:childTnLst>
                                    <p:animEffect transition="out" filter="fade">
                                      <p:cBhvr>
                                        <p:cTn id="21" dur="2000" tmFilter="0, 0; .2, .5; .8, .5; 1, 0"/>
                                        <p:tgtEl>
                                          <p:spTgt spid="17"/>
                                        </p:tgtEl>
                                      </p:cBhvr>
                                    </p:animEffect>
                                    <p:animScale>
                                      <p:cBhvr>
                                        <p:cTn id="22" dur="1000" autoRev="1" fill="hold"/>
                                        <p:tgtEl>
                                          <p:spTgt spid="17"/>
                                        </p:tgtEl>
                                      </p:cBhvr>
                                      <p:by x="105000" y="105000"/>
                                    </p:animScale>
                                  </p:childTnLst>
                                </p:cTn>
                              </p:par>
                              <p:par>
                                <p:cTn id="23" presetID="26" presetClass="emph" presetSubtype="0" repeatCount="indefinite" fill="hold" nodeType="withEffect">
                                  <p:stCondLst>
                                    <p:cond delay="0"/>
                                  </p:stCondLst>
                                  <p:childTnLst>
                                    <p:animEffect transition="out" filter="fade">
                                      <p:cBhvr>
                                        <p:cTn id="24" dur="2000" tmFilter="0, 0; .2, .5; .8, .5; 1, 0"/>
                                        <p:tgtEl>
                                          <p:spTgt spid="19"/>
                                        </p:tgtEl>
                                      </p:cBhvr>
                                    </p:animEffect>
                                    <p:animScale>
                                      <p:cBhvr>
                                        <p:cTn id="25" dur="1000" autoRev="1" fill="hold"/>
                                        <p:tgtEl>
                                          <p:spTgt spid="19"/>
                                        </p:tgtEl>
                                      </p:cBhvr>
                                      <p:by x="105000" y="105000"/>
                                    </p:animScale>
                                  </p:childTnLst>
                                </p:cTn>
                              </p:par>
                              <p:par>
                                <p:cTn id="26" presetID="26" presetClass="emph" presetSubtype="0" repeatCount="indefinite" fill="hold" nodeType="withEffect">
                                  <p:stCondLst>
                                    <p:cond delay="0"/>
                                  </p:stCondLst>
                                  <p:childTnLst>
                                    <p:animEffect transition="out" filter="fade">
                                      <p:cBhvr>
                                        <p:cTn id="27" dur="2000" tmFilter="0, 0; .2, .5; .8, .5; 1, 0"/>
                                        <p:tgtEl>
                                          <p:spTgt spid="6"/>
                                        </p:tgtEl>
                                      </p:cBhvr>
                                    </p:animEffect>
                                    <p:animScale>
                                      <p:cBhvr>
                                        <p:cTn id="28" dur="1000" autoRev="1" fill="hold"/>
                                        <p:tgtEl>
                                          <p:spTgt spid="6"/>
                                        </p:tgtEl>
                                      </p:cBhvr>
                                      <p:by x="105000" y="105000"/>
                                    </p:animScale>
                                  </p:childTnLst>
                                </p:cTn>
                              </p:par>
                              <p:par>
                                <p:cTn id="29" presetID="26" presetClass="emph" presetSubtype="0" repeatCount="indefinite" fill="hold" nodeType="withEffect">
                                  <p:stCondLst>
                                    <p:cond delay="0"/>
                                  </p:stCondLst>
                                  <p:childTnLst>
                                    <p:animEffect transition="out" filter="fade">
                                      <p:cBhvr>
                                        <p:cTn id="30" dur="2000" tmFilter="0, 0; .2, .5; .8, .5; 1, 0"/>
                                        <p:tgtEl>
                                          <p:spTgt spid="7"/>
                                        </p:tgtEl>
                                      </p:cBhvr>
                                    </p:animEffect>
                                    <p:animScale>
                                      <p:cBhvr>
                                        <p:cTn id="31" dur="1000" autoRev="1" fill="hold"/>
                                        <p:tgtEl>
                                          <p:spTgt spid="7"/>
                                        </p:tgtEl>
                                      </p:cBhvr>
                                      <p:by x="105000" y="105000"/>
                                    </p:animScale>
                                  </p:childTnLst>
                                </p:cTn>
                              </p:par>
                              <p:par>
                                <p:cTn id="32" presetID="26" presetClass="emph" presetSubtype="0" repeatCount="indefinite" fill="hold" nodeType="withEffect">
                                  <p:stCondLst>
                                    <p:cond delay="0"/>
                                  </p:stCondLst>
                                  <p:childTnLst>
                                    <p:animEffect transition="out" filter="fade">
                                      <p:cBhvr>
                                        <p:cTn id="33" dur="2000" tmFilter="0, 0; .2, .5; .8, .5; 1, 0"/>
                                        <p:tgtEl>
                                          <p:spTgt spid="8"/>
                                        </p:tgtEl>
                                      </p:cBhvr>
                                    </p:animEffect>
                                    <p:animScale>
                                      <p:cBhvr>
                                        <p:cTn id="34" dur="1000" autoRev="1" fill="hold"/>
                                        <p:tgtEl>
                                          <p:spTgt spid="8"/>
                                        </p:tgtEl>
                                      </p:cBhvr>
                                      <p:by x="105000" y="105000"/>
                                    </p:animScale>
                                  </p:childTnLst>
                                </p:cTn>
                              </p:par>
                              <p:par>
                                <p:cTn id="35" presetID="26" presetClass="emph" presetSubtype="0" repeatCount="indefinite" fill="hold" nodeType="withEffect">
                                  <p:stCondLst>
                                    <p:cond delay="0"/>
                                  </p:stCondLst>
                                  <p:childTnLst>
                                    <p:animEffect transition="out" filter="fade">
                                      <p:cBhvr>
                                        <p:cTn id="36" dur="2000" tmFilter="0, 0; .2, .5; .8, .5; 1, 0"/>
                                        <p:tgtEl>
                                          <p:spTgt spid="10"/>
                                        </p:tgtEl>
                                      </p:cBhvr>
                                    </p:animEffect>
                                    <p:animScale>
                                      <p:cBhvr>
                                        <p:cTn id="37" dur="1000" autoRev="1" fill="hold"/>
                                        <p:tgtEl>
                                          <p:spTgt spid="10"/>
                                        </p:tgtEl>
                                      </p:cBhvr>
                                      <p:by x="105000" y="105000"/>
                                    </p:animScale>
                                  </p:childTnLst>
                                </p:cTn>
                              </p:par>
                              <p:par>
                                <p:cTn id="38" presetID="0" presetClass="path" presetSubtype="0" accel="50000" decel="50000" fill="hold" nodeType="withEffect">
                                  <p:stCondLst>
                                    <p:cond delay="4000"/>
                                  </p:stCondLst>
                                  <p:childTnLst>
                                    <p:animMotion origin="layout" path="M -0.00868 0.06157 L -0.00868 0.06157 C -0.00573 0.05393 -0.00104 0.04722 0.00052 0.03889 C 0.00087 0.03657 -0.00434 0.04282 -0.00486 0.04051 C -0.00625 0.03264 -0.00417 0.0243 -0.00347 0.01597 C -0.00313 0.01088 -0.00035 -0.00695 0.00052 -0.01019 C 0.00087 -0.01181 0.00694 -0.02246 0.00694 -0.02246 C 0.01354 -0.03496 0.01076 -0.0301 0.01632 -0.0419 C 0.01701 -0.04352 0.01771 -0.04561 0.01892 -0.04699 C 0.02361 -0.05324 0.02552 -0.05301 0.03212 -0.05579 L 0.03594 -0.05764 C 0.03819 -0.05695 0.04062 -0.05741 0.04253 -0.05579 C 0.04375 -0.05486 0.04357 -0.05232 0.04392 -0.0507 C 0.04444 -0.04723 0.04479 -0.04352 0.04514 -0.04005 C 0.04705 -0.02408 0.04514 -0.03218 0.04913 -0.01898 C 0.04965 0.00023 0.04965 0.01967 0.05052 0.03889 C 0.05052 0.0412 0.05139 0.04352 0.05173 0.04583 C 0.05225 0.04884 0.05191 0.05208 0.05312 0.05463 C 0.05382 0.05625 0.05573 0.05578 0.05712 0.05625 C 0.06267 0.05578 0.06875 0.05694 0.07413 0.05463 C 0.07621 0.0537 0.07673 0.05 0.07812 0.04768 C 0.08125 0.04189 0.08073 0.04213 0.08333 0.03541 C 0.08385 0.02662 0.08437 0.01782 0.08472 0.00902 C 0.08524 -0.00394 0.08524 -0.01667 0.08594 -0.02963 C 0.08611 -0.03195 0.08663 -0.03426 0.08732 -0.03658 C 0.08871 -0.04074 0.09149 -0.04398 0.09392 -0.04699 C 0.09479 -0.05 0.09514 -0.05324 0.09653 -0.05579 C 0.1 -0.06227 0.10503 -0.05857 0.10972 -0.05764 C 0.11406 -0.03403 0.10764 -0.07223 0.10972 -0.04005 C 0.10989 -0.03635 0.11163 -0.03311 0.11232 -0.02963 C 0.11319 -0.02477 0.11389 -0.02014 0.11493 -0.01551 C 0.11632 -0.01019 0.11788 -0.0051 0.11892 0.00023 C 0.12014 0.00717 0.12083 0.01435 0.12153 0.02129 C 0.12205 0.02662 0.12222 0.03194 0.12291 0.03703 C 0.12344 0.04189 0.12482 0.04629 0.12552 0.05115 C 0.12604 0.05578 0.12517 0.06088 0.12673 0.06504 C 0.1276 0.06736 0.13038 0.06736 0.13212 0.06875 C 0.13507 0.06736 0.13837 0.06666 0.14132 0.06504 C 0.14271 0.06435 0.14375 0.0625 0.14514 0.06157 C 0.14653 0.06088 0.14791 0.06041 0.14913 0.05995 C 0.15087 0.0581 0.15295 0.05671 0.15451 0.05463 C 0.15625 0.05185 0.15746 0.04583 0.15833 0.04236 C 0.15746 0.03287 0.15521 0.02361 0.15573 0.01435 C 0.15729 -0.01505 0.15573 -0.00348 0.15833 -0.02084 C 0.1592 -0.03658 0.15937 -0.04491 0.16094 -0.05926 C 0.16128 -0.06227 0.16198 -0.06528 0.16232 -0.06806 C 0.16337 -0.07523 0.16337 -0.08357 0.16753 -0.08912 C 0.16875 -0.09074 0.17014 -0.09144 0.17153 -0.0926 C 0.17378 -0.09144 0.17673 -0.09167 0.17812 -0.08912 C 0.18316 -0.0801 0.18212 -0.06598 0.18333 -0.05579 C 0.18385 -0.05162 0.18524 -0.04769 0.18594 -0.04352 C 0.18784 -0.03334 0.18732 -0.02639 0.18993 -0.01551 C 0.1908 -0.01204 0.19149 -0.00834 0.19253 -0.0051 C 0.1934 -0.00255 0.19462 -0.00047 0.19531 0.00208 C 0.19844 0.01342 0.19375 0.00532 0.20052 0.01435 C 0.20087 0.01666 0.20173 0.01898 0.20173 0.02129 C 0.20173 0.0243 0.19844 0.04722 0.20173 0.05625 C 0.20243 0.05787 0.20364 0.05879 0.20451 0.05995 C 0.20659 0.05926 0.20885 0.05926 0.21094 0.0581 C 0.2125 0.0574 0.21371 0.05578 0.21493 0.05463 C 0.21684 0.05301 0.21875 0.05162 0.22031 0.0493 C 0.225 0.04213 0.225 0.04074 0.22673 0.03356 C 0.22639 0.01088 0.22552 -0.01204 0.22552 -0.03473 C 0.22552 -0.03889 0.22587 -0.04306 0.22673 -0.04699 C 0.2276 -0.05023 0.23038 -0.05348 0.23212 -0.05579 C 0.23576 -0.05486 0.24028 -0.05394 0.24392 -0.05232 C 0.24653 -0.05139 0.25191 -0.04885 0.25191 -0.04885 C 0.25503 -0.03611 0.25121 -0.05209 0.25451 -0.03658 C 0.25486 -0.03473 0.25538 -0.03311 0.25573 -0.03125 C 0.25486 -0.02662 0.25503 -0.0213 0.25312 -0.01736 C 0.24739 -0.00463 0.24948 -0.00996 0.24392 0.00717 C 0.24305 0.01018 0.24184 0.01296 0.24132 0.01597 C 0.23281 0.05833 0.2434 0.01481 0.23611 0.04398 C 0.23646 0.04583 0.23594 0.04907 0.23732 0.0493 C 0.25555 0.05185 0.25694 0.05301 0.26632 0.04398 C 0.26805 0.04236 0.26996 0.04097 0.27153 0.03889 C 0.27309 0.0368 0.27413 0.03426 0.27552 0.03171 C 0.27587 0.03009 0.27639 0.02824 0.27691 0.02662 C 0.2776 0.02361 0.27864 0.02083 0.27951 0.01782 C 0.28003 0.01551 0.28229 0.01227 0.28073 0.01088 C 0.27986 0.00972 0.26771 0.01527 0.27812 0.01088 C 0.27899 0.00787 0.28003 0.00486 0.28073 0.00208 C 0.28125 0.00023 0.28159 -0.00162 0.28212 -0.00324 C 0.28298 -0.00625 0.28403 -0.00903 0.28472 -0.01204 C 0.28524 -0.01436 0.28559 -0.01667 0.28611 -0.01898 C 0.28732 -0.02431 0.28871 -0.02963 0.28993 -0.03473 C 0.29045 -0.03658 0.29028 -0.03866 0.29132 -0.04005 L 0.29531 -0.04537 C 0.29566 -0.04699 0.29566 -0.04931 0.29653 -0.0507 C 0.29948 -0.0544 0.30225 -0.05186 0.30451 -0.04885 C 0.31475 -0.03519 0.30798 -0.0426 0.31493 -0.02778 C 0.31649 -0.02454 0.31875 -0.02223 0.32031 -0.01898 C 0.32725 -0.0051 0.31823 -0.01829 0.32691 -0.00672 C 0.32725 0.00023 0.32778 0.00717 0.32812 0.01435 C 0.32864 0.02314 0.32847 0.03194 0.32951 0.04051 C 0.32969 0.04259 0.33073 0.04467 0.33212 0.04583 C 0.33368 0.04722 0.33559 0.04699 0.33732 0.04768 C 0.33906 0.04583 0.3408 0.04398 0.34271 0.04236 C 0.34566 0.03981 0.34861 0.03842 0.35191 0.03703 C 0.35364 0.03634 0.35538 0.03588 0.35712 0.03541 C 0.3585 0.03055 0.35972 0.02592 0.36111 0.02129 C 0.36198 0.01782 0.36354 0.01435 0.36371 0.01088 C 0.36406 0.00208 0.36284 -0.00672 0.36232 -0.01551 C 0.36284 -0.02084 0.36302 -0.02616 0.36371 -0.03125 C 0.36406 -0.03357 0.36753 -0.04491 0.36771 -0.04537 C 0.3684 -0.04723 0.36962 -0.04861 0.37031 -0.0507 C 0.3717 -0.05463 0.37309 -0.05857 0.3743 -0.06297 C 0.37482 -0.06505 0.37482 -0.0676 0.37552 -0.06991 C 0.3835 -0.0963 0.37604 -0.06968 0.38212 -0.08565 C 0.38281 -0.08727 0.38246 -0.08959 0.3835 -0.09098 C 0.38437 -0.09213 0.38611 -0.09213 0.38732 -0.0926 C 0.38941 -0.05417 0.38698 -0.08079 0.39392 -0.03843 C 0.39618 -0.02431 0.3934 -0.03172 0.39791 -0.02246 C 0.39826 -0.01713 0.40069 0.03865 0.40191 0.03889 L 0.41371 0.04051 C 0.42344 0.0449 0.42031 0.04074 0.4243 0.05115 C 0.42725 0.05046 0.43055 0.05092 0.4335 0.0493 C 0.43472 0.04861 0.43854 0.03773 0.43871 0.03703 C 0.43941 0.03217 0.44028 0.02615 0.44132 0.02129 C 0.44219 0.01782 0.44323 0.01435 0.44392 0.01088 C 0.44566 0.00162 0.44427 0.00578 0.44791 -0.00139 C 0.44844 -0.00394 0.44896 -0.00602 0.4493 -0.00857 C 0.45208 -0.03334 0.45087 -0.06297 0.45312 -0.08565 C 0.45382 -0.0919 0.45486 -0.09931 0.4585 -0.10324 C 0.46267 -0.10764 0.4743 -0.10834 0.4743 -0.10834 C 0.47691 -0.1044 0.48021 -0.10093 0.48212 -0.09607 C 0.48559 -0.08727 0.4901 -0.06806 0.4901 -0.06806 C 0.4901 -0.0676 0.48628 0.02199 0.49132 0.03356 C 0.49357 0.03865 0.50017 0.03125 0.50451 0.03009 C 0.50712 0.02777 0.5092 0.02639 0.51111 0.02314 C 0.51163 0.02199 0.51198 0.0206 0.5125 0.01944 L 0.5125 0.01944 L 0.5125 0.01944 " pathEditMode="relative" ptsTypes="AAAAAAAAAAAAAAAAAAAAAAAAAAAAAAAAAAAAAAAAAAAAAAAAAAAAAAAAAAAAAAAAAAAAAAAAAAAAAAAAAAAAAAAAAAAAAAAAAAAAAAAAAAAAAAAAAAAAAAAAAAAAAAAAAAAAA">
                                      <p:cBhvr>
                                        <p:cTn id="39" dur="2000" fill="hold"/>
                                        <p:tgtEl>
                                          <p:spTgt spid="51"/>
                                        </p:tgtEl>
                                        <p:attrNameLst>
                                          <p:attrName>ppt_x</p:attrName>
                                          <p:attrName>ppt_y</p:attrName>
                                        </p:attrNameLst>
                                      </p:cBhvr>
                                    </p:animMotion>
                                  </p:childTnLst>
                                </p:cTn>
                              </p:par>
                              <p:par>
                                <p:cTn id="40" presetID="1"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1D03-76B1-47EB-B5AA-EF348ED6F09C}"/>
              </a:ext>
            </a:extLst>
          </p:cNvPr>
          <p:cNvSpPr>
            <a:spLocks noGrp="1"/>
          </p:cNvSpPr>
          <p:nvPr>
            <p:ph type="title"/>
          </p:nvPr>
        </p:nvSpPr>
        <p:spPr/>
        <p:txBody>
          <a:bodyPr/>
          <a:lstStyle/>
          <a:p>
            <a:r>
              <a:rPr lang="en-US" dirty="0"/>
              <a:t>Penetration of Radiation</a:t>
            </a:r>
          </a:p>
        </p:txBody>
      </p:sp>
      <p:pic>
        <p:nvPicPr>
          <p:cNvPr id="5" name="Content Placeholder 4">
            <a:extLst>
              <a:ext uri="{FF2B5EF4-FFF2-40B4-BE49-F238E27FC236}">
                <a16:creationId xmlns:a16="http://schemas.microsoft.com/office/drawing/2014/main" id="{747AD6E8-ACA5-4BE0-A040-4E43D5EC8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4000"/>
            <a:ext cx="7620001" cy="4038600"/>
          </a:xfrm>
        </p:spPr>
      </p:pic>
    </p:spTree>
    <p:extLst>
      <p:ext uri="{BB962C8B-B14F-4D97-AF65-F5344CB8AC3E}">
        <p14:creationId xmlns:p14="http://schemas.microsoft.com/office/powerpoint/2010/main" val="702318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B458-0BB6-4E90-970F-BC0EC0F79ACD}"/>
              </a:ext>
            </a:extLst>
          </p:cNvPr>
          <p:cNvSpPr>
            <a:spLocks noGrp="1"/>
          </p:cNvSpPr>
          <p:nvPr>
            <p:ph type="title"/>
          </p:nvPr>
        </p:nvSpPr>
        <p:spPr/>
        <p:txBody>
          <a:bodyPr/>
          <a:lstStyle/>
          <a:p>
            <a:r>
              <a:rPr lang="en-US" dirty="0"/>
              <a:t>Goals of this PowerPoint</a:t>
            </a:r>
          </a:p>
        </p:txBody>
      </p:sp>
      <p:sp>
        <p:nvSpPr>
          <p:cNvPr id="3" name="Content Placeholder 2">
            <a:extLst>
              <a:ext uri="{FF2B5EF4-FFF2-40B4-BE49-F238E27FC236}">
                <a16:creationId xmlns:a16="http://schemas.microsoft.com/office/drawing/2014/main" id="{050FD222-B40B-4E9A-B328-21246B35A2EA}"/>
              </a:ext>
            </a:extLst>
          </p:cNvPr>
          <p:cNvSpPr>
            <a:spLocks noGrp="1"/>
          </p:cNvSpPr>
          <p:nvPr>
            <p:ph sz="half" idx="1"/>
          </p:nvPr>
        </p:nvSpPr>
        <p:spPr/>
        <p:txBody>
          <a:bodyPr/>
          <a:lstStyle/>
          <a:p>
            <a:pPr marL="514350" indent="-514350">
              <a:buAutoNum type="arabicParenR"/>
            </a:pPr>
            <a:r>
              <a:rPr lang="en-US" dirty="0"/>
              <a:t>To get us out of the note packet ;-)</a:t>
            </a:r>
          </a:p>
          <a:p>
            <a:pPr marL="0" indent="0">
              <a:buNone/>
            </a:pPr>
            <a:endParaRPr lang="en-US" sz="1600" dirty="0"/>
          </a:p>
          <a:p>
            <a:pPr marL="514350" indent="-514350">
              <a:buAutoNum type="arabicParenR" startAt="2"/>
            </a:pPr>
            <a:r>
              <a:rPr lang="en-US" dirty="0"/>
              <a:t>To introduce a</a:t>
            </a:r>
          </a:p>
          <a:p>
            <a:pPr marL="0" indent="0">
              <a:buNone/>
            </a:pPr>
            <a:r>
              <a:rPr lang="en-US" dirty="0"/>
              <a:t>    significant number   </a:t>
            </a:r>
          </a:p>
          <a:p>
            <a:pPr marL="0" indent="0">
              <a:buNone/>
            </a:pPr>
            <a:r>
              <a:rPr lang="en-US" dirty="0"/>
              <a:t>    of new vocabulary</a:t>
            </a:r>
          </a:p>
          <a:p>
            <a:pPr marL="0" indent="0">
              <a:buNone/>
            </a:pPr>
            <a:r>
              <a:rPr lang="en-US" dirty="0"/>
              <a:t>    terms, peculiar to</a:t>
            </a:r>
          </a:p>
          <a:p>
            <a:pPr marL="0" indent="0">
              <a:buNone/>
            </a:pPr>
            <a:r>
              <a:rPr lang="en-US" dirty="0"/>
              <a:t>    nuclear chemistry</a:t>
            </a:r>
          </a:p>
        </p:txBody>
      </p:sp>
      <p:sp>
        <p:nvSpPr>
          <p:cNvPr id="4" name="Content Placeholder 3">
            <a:extLst>
              <a:ext uri="{FF2B5EF4-FFF2-40B4-BE49-F238E27FC236}">
                <a16:creationId xmlns:a16="http://schemas.microsoft.com/office/drawing/2014/main" id="{71A56EDE-35A5-44D7-BC90-36F4CA3CE5E3}"/>
              </a:ext>
            </a:extLst>
          </p:cNvPr>
          <p:cNvSpPr>
            <a:spLocks noGrp="1"/>
          </p:cNvSpPr>
          <p:nvPr>
            <p:ph sz="half" idx="2"/>
          </p:nvPr>
        </p:nvSpPr>
        <p:spPr/>
        <p:txBody>
          <a:bodyPr/>
          <a:lstStyle/>
          <a:p>
            <a:pPr marL="514350" indent="-514350">
              <a:buAutoNum type="arabicParenR" startAt="3"/>
            </a:pPr>
            <a:r>
              <a:rPr lang="en-US" dirty="0"/>
              <a:t>To help you visualize alpha, and beta decay … because I can’t find a YouTube video good enough</a:t>
            </a:r>
          </a:p>
          <a:p>
            <a:pPr marL="514350" indent="-514350">
              <a:buAutoNum type="arabicParenR" startAt="3"/>
            </a:pPr>
            <a:r>
              <a:rPr lang="en-US" dirty="0"/>
              <a:t>To allow you to self-pace </a:t>
            </a:r>
          </a:p>
        </p:txBody>
      </p:sp>
    </p:spTree>
    <p:extLst>
      <p:ext uri="{BB962C8B-B14F-4D97-AF65-F5344CB8AC3E}">
        <p14:creationId xmlns:p14="http://schemas.microsoft.com/office/powerpoint/2010/main" val="616097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6" presetClass="entr" presetSubtype="16"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par>
                          <p:cTn id="13" fill="hold">
                            <p:stCondLst>
                              <p:cond delay="4000"/>
                            </p:stCondLst>
                            <p:childTnLst>
                              <p:par>
                                <p:cTn id="14" presetID="6" presetClass="entr" presetSubtype="16"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par>
                          <p:cTn id="17" fill="hold">
                            <p:stCondLst>
                              <p:cond delay="6000"/>
                            </p:stCondLst>
                            <p:childTnLst>
                              <p:par>
                                <p:cTn id="18" presetID="6" presetClass="entr" presetSubtype="16"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par>
                          <p:cTn id="21" fill="hold">
                            <p:stCondLst>
                              <p:cond delay="8000"/>
                            </p:stCondLst>
                            <p:childTnLst>
                              <p:par>
                                <p:cTn id="22" presetID="6" presetClass="entr" presetSubtype="16"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par>
                          <p:cTn id="25" fill="hold">
                            <p:stCondLst>
                              <p:cond delay="10000"/>
                            </p:stCondLst>
                            <p:childTnLst>
                              <p:par>
                                <p:cTn id="26" presetID="6" presetClass="entr" presetSubtype="16"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childTnLst>
                          </p:cTn>
                        </p:par>
                        <p:par>
                          <p:cTn id="29" fill="hold">
                            <p:stCondLst>
                              <p:cond delay="12000"/>
                            </p:stCondLst>
                            <p:childTnLst>
                              <p:par>
                                <p:cTn id="30" presetID="6" presetClass="entr" presetSubtype="16"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par>
                          <p:cTn id="33" fill="hold">
                            <p:stCondLst>
                              <p:cond delay="14000"/>
                            </p:stCondLst>
                            <p:childTnLst>
                              <p:par>
                                <p:cTn id="34" presetID="21" presetClass="entr" presetSubtype="1" fill="hold"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wheel(1)">
                                      <p:cBhvr>
                                        <p:cTn id="36" dur="2000"/>
                                        <p:tgtEl>
                                          <p:spTgt spid="4">
                                            <p:txEl>
                                              <p:pRg st="0" end="0"/>
                                            </p:txEl>
                                          </p:spTgt>
                                        </p:tgtEl>
                                      </p:cBhvr>
                                    </p:animEffect>
                                  </p:childTnLst>
                                </p:cTn>
                              </p:par>
                            </p:childTnLst>
                          </p:cTn>
                        </p:par>
                        <p:par>
                          <p:cTn id="37" fill="hold">
                            <p:stCondLst>
                              <p:cond delay="16000"/>
                            </p:stCondLst>
                            <p:childTnLst>
                              <p:par>
                                <p:cTn id="38" presetID="21" presetClass="entr" presetSubtype="1" fill="hold"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heel(1)">
                                      <p:cBhvr>
                                        <p:cTn id="4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B2F1-EAB0-4E21-B5DE-C98028224154}"/>
              </a:ext>
            </a:extLst>
          </p:cNvPr>
          <p:cNvSpPr>
            <a:spLocks noGrp="1"/>
          </p:cNvSpPr>
          <p:nvPr>
            <p:ph type="title"/>
          </p:nvPr>
        </p:nvSpPr>
        <p:spPr/>
        <p:txBody>
          <a:bodyPr/>
          <a:lstStyle/>
          <a:p>
            <a:r>
              <a:rPr lang="en-US" dirty="0"/>
              <a:t>Ionizing Radiation</a:t>
            </a:r>
          </a:p>
        </p:txBody>
      </p:sp>
      <p:sp>
        <p:nvSpPr>
          <p:cNvPr id="3" name="Content Placeholder 2">
            <a:extLst>
              <a:ext uri="{FF2B5EF4-FFF2-40B4-BE49-F238E27FC236}">
                <a16:creationId xmlns:a16="http://schemas.microsoft.com/office/drawing/2014/main" id="{DFB10EB6-1BED-4BD1-A097-CFBB2910C6C2}"/>
              </a:ext>
            </a:extLst>
          </p:cNvPr>
          <p:cNvSpPr>
            <a:spLocks noGrp="1"/>
          </p:cNvSpPr>
          <p:nvPr>
            <p:ph idx="1"/>
          </p:nvPr>
        </p:nvSpPr>
        <p:spPr>
          <a:xfrm>
            <a:off x="457200" y="1371600"/>
            <a:ext cx="8229600" cy="4648200"/>
          </a:xfrm>
        </p:spPr>
        <p:txBody>
          <a:bodyPr/>
          <a:lstStyle/>
          <a:p>
            <a:pPr algn="just"/>
            <a:r>
              <a:rPr lang="en-US" sz="2400" dirty="0"/>
              <a:t>Alpha particles, beta particles, and gamma rays are example of ionizing radiation. </a:t>
            </a:r>
          </a:p>
          <a:p>
            <a:pPr algn="just"/>
            <a:r>
              <a:rPr lang="en-US" sz="2400" dirty="0"/>
              <a:t>Alpha and beta radiation ionize directly whereas gamma rays are believed to be more of an indirect influencer of ionization.</a:t>
            </a:r>
          </a:p>
          <a:p>
            <a:pPr algn="just"/>
            <a:r>
              <a:rPr lang="en-US" sz="2400" dirty="0"/>
              <a:t>Essentially these forms of radiation can attack / break / alter the chemical bonds of molecules making up biological tissue.  They can knock electrons out … oxidize … ionize molecules … Cells can repair themselves but exposure to radiation may cause damage which gets repaired incorrectly, leading to mutations or cancers</a:t>
            </a:r>
          </a:p>
        </p:txBody>
      </p:sp>
    </p:spTree>
    <p:extLst>
      <p:ext uri="{BB962C8B-B14F-4D97-AF65-F5344CB8AC3E}">
        <p14:creationId xmlns:p14="http://schemas.microsoft.com/office/powerpoint/2010/main" val="1145214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000"/>
                                        <p:tgtEl>
                                          <p:spTgt spid="3">
                                            <p:txEl>
                                              <p:pRg st="0" end="0"/>
                                            </p:txEl>
                                          </p:spTgt>
                                        </p:tgtEl>
                                      </p:cBhvr>
                                    </p:animEffect>
                                  </p:childTnLst>
                                </p:cTn>
                              </p:par>
                            </p:childTnLst>
                          </p:cTn>
                        </p:par>
                        <p:par>
                          <p:cTn id="8" fill="hold">
                            <p:stCondLst>
                              <p:cond delay="4000"/>
                            </p:stCondLst>
                            <p:childTnLst>
                              <p:par>
                                <p:cTn id="9" presetID="6" presetClass="entr" presetSubtype="16"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8000"/>
                            </p:stCondLst>
                            <p:childTnLst>
                              <p:par>
                                <p:cTn id="13" presetID="10" presetClass="entr" presetSubtype="0" fill="hold"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39BF-E8C8-4516-9F22-594B7466B0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D6F281-6D58-4AFD-924B-A2B14F89143C}"/>
              </a:ext>
            </a:extLst>
          </p:cNvPr>
          <p:cNvSpPr>
            <a:spLocks noGrp="1"/>
          </p:cNvSpPr>
          <p:nvPr>
            <p:ph idx="1"/>
          </p:nvPr>
        </p:nvSpPr>
        <p:spPr/>
        <p:txBody>
          <a:bodyPr/>
          <a:lstStyle/>
          <a:p>
            <a:r>
              <a:rPr lang="en-US" sz="2000" dirty="0"/>
              <a:t>Alpha particles can’t penetrate paper, or clothing…per the picture on slide 19.  However, were you to breath in an alpha emitter, like Ra-222, which is a gas, the alpha particles emitted can ionize atoms … knock off electrons (oxidize atoms) … causing lung cancer</a:t>
            </a:r>
          </a:p>
          <a:p>
            <a:r>
              <a:rPr lang="en-US" sz="2000" dirty="0"/>
              <a:t>Beta struggle getting through skin … but were you to ingest or breath in a beta emitter, the released electrons can also ionize molecules making up biological tissues … This is why in the movies everyone is being scrubbed down, after radiation exposure (Think: Dr. No … a James Bond film)</a:t>
            </a:r>
          </a:p>
          <a:p>
            <a:r>
              <a:rPr lang="en-US" sz="2000" dirty="0"/>
              <a:t>Gamma rays can pass through our body … Heck they can go through concrete!  They are like high energy x-rays … they fragment molecules … and these waste products go on to ionize tissue.  So, gamma rays are a bit more indirect in their activity… Think: The Hulk.. although that story is purely fiction…</a:t>
            </a:r>
          </a:p>
        </p:txBody>
      </p:sp>
    </p:spTree>
    <p:extLst>
      <p:ext uri="{BB962C8B-B14F-4D97-AF65-F5344CB8AC3E}">
        <p14:creationId xmlns:p14="http://schemas.microsoft.com/office/powerpoint/2010/main" val="37932077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9136-3F34-48EA-8242-62C7390863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846C86-5C8B-45DE-A6CA-8E4DDA5FEB49}"/>
              </a:ext>
            </a:extLst>
          </p:cNvPr>
          <p:cNvSpPr>
            <a:spLocks noGrp="1"/>
          </p:cNvSpPr>
          <p:nvPr>
            <p:ph idx="1"/>
          </p:nvPr>
        </p:nvSpPr>
        <p:spPr/>
        <p:txBody>
          <a:bodyPr/>
          <a:lstStyle/>
          <a:p>
            <a:pPr marL="0" indent="0">
              <a:buNone/>
            </a:pPr>
            <a:r>
              <a:rPr lang="en-US" dirty="0"/>
              <a:t>Okay! Those are the basics ideas I wish you to know about Natural Radioactivity… There is more to know … and for that we must get back to the notes …  </a:t>
            </a:r>
          </a:p>
        </p:txBody>
      </p:sp>
    </p:spTree>
    <p:extLst>
      <p:ext uri="{BB962C8B-B14F-4D97-AF65-F5344CB8AC3E}">
        <p14:creationId xmlns:p14="http://schemas.microsoft.com/office/powerpoint/2010/main" val="2551659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25">
                                          <p:stCondLst>
                                            <p:cond delay="0"/>
                                          </p:stCondLst>
                                        </p:cTn>
                                        <p:tgtEl>
                                          <p:spTgt spid="3">
                                            <p:txEl>
                                              <p:pRg st="0" end="0"/>
                                            </p:txEl>
                                          </p:spTgt>
                                        </p:tgtEl>
                                      </p:cBhvr>
                                    </p:animEffect>
                                    <p:anim calcmode="lin" valueType="num">
                                      <p:cBhvr>
                                        <p:cTn id="8" dur="2278"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33">
                                          <p:stCondLst>
                                            <p:cond delay="812"/>
                                          </p:stCondLst>
                                        </p:cTn>
                                        <p:tgtEl>
                                          <p:spTgt spid="3">
                                            <p:txEl>
                                              <p:pRg st="0" end="0"/>
                                            </p:txEl>
                                          </p:spTgt>
                                        </p:tgtEl>
                                      </p:cBhvr>
                                      <p:to x="100000" y="60000"/>
                                    </p:animScale>
                                    <p:animScale>
                                      <p:cBhvr>
                                        <p:cTn id="14" dur="207" decel="50000">
                                          <p:stCondLst>
                                            <p:cond delay="845"/>
                                          </p:stCondLst>
                                        </p:cTn>
                                        <p:tgtEl>
                                          <p:spTgt spid="3">
                                            <p:txEl>
                                              <p:pRg st="0" end="0"/>
                                            </p:txEl>
                                          </p:spTgt>
                                        </p:tgtEl>
                                      </p:cBhvr>
                                      <p:to x="100000" y="100000"/>
                                    </p:animScale>
                                    <p:animScale>
                                      <p:cBhvr>
                                        <p:cTn id="15" dur="33">
                                          <p:stCondLst>
                                            <p:cond delay="1640"/>
                                          </p:stCondLst>
                                        </p:cTn>
                                        <p:tgtEl>
                                          <p:spTgt spid="3">
                                            <p:txEl>
                                              <p:pRg st="0" end="0"/>
                                            </p:txEl>
                                          </p:spTgt>
                                        </p:tgtEl>
                                      </p:cBhvr>
                                      <p:to x="100000" y="80000"/>
                                    </p:animScale>
                                    <p:animScale>
                                      <p:cBhvr>
                                        <p:cTn id="16" dur="207" decel="50000">
                                          <p:stCondLst>
                                            <p:cond delay="1673"/>
                                          </p:stCondLst>
                                        </p:cTn>
                                        <p:tgtEl>
                                          <p:spTgt spid="3">
                                            <p:txEl>
                                              <p:pRg st="0" end="0"/>
                                            </p:txEl>
                                          </p:spTgt>
                                        </p:tgtEl>
                                      </p:cBhvr>
                                      <p:to x="100000" y="100000"/>
                                    </p:animScale>
                                    <p:animScale>
                                      <p:cBhvr>
                                        <p:cTn id="17" dur="33">
                                          <p:stCondLst>
                                            <p:cond delay="2052"/>
                                          </p:stCondLst>
                                        </p:cTn>
                                        <p:tgtEl>
                                          <p:spTgt spid="3">
                                            <p:txEl>
                                              <p:pRg st="0" end="0"/>
                                            </p:txEl>
                                          </p:spTgt>
                                        </p:tgtEl>
                                      </p:cBhvr>
                                      <p:to x="100000" y="90000"/>
                                    </p:animScale>
                                    <p:animScale>
                                      <p:cBhvr>
                                        <p:cTn id="18" dur="207" decel="50000">
                                          <p:stCondLst>
                                            <p:cond delay="2085"/>
                                          </p:stCondLst>
                                        </p:cTn>
                                        <p:tgtEl>
                                          <p:spTgt spid="3">
                                            <p:txEl>
                                              <p:pRg st="0" end="0"/>
                                            </p:txEl>
                                          </p:spTgt>
                                        </p:tgtEl>
                                      </p:cBhvr>
                                      <p:to x="100000" y="100000"/>
                                    </p:animScale>
                                    <p:animScale>
                                      <p:cBhvr>
                                        <p:cTn id="19" dur="33">
                                          <p:stCondLst>
                                            <p:cond delay="2260"/>
                                          </p:stCondLst>
                                        </p:cTn>
                                        <p:tgtEl>
                                          <p:spTgt spid="3">
                                            <p:txEl>
                                              <p:pRg st="0" end="0"/>
                                            </p:txEl>
                                          </p:spTgt>
                                        </p:tgtEl>
                                      </p:cBhvr>
                                      <p:to x="100000" y="95000"/>
                                    </p:animScale>
                                    <p:animScale>
                                      <p:cBhvr>
                                        <p:cTn id="20" dur="207" decel="50000">
                                          <p:stCondLst>
                                            <p:cond delay="2293"/>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BD9B7-71EA-4954-A3AC-90153463CB31}"/>
              </a:ext>
            </a:extLst>
          </p:cNvPr>
          <p:cNvSpPr>
            <a:spLocks noGrp="1"/>
          </p:cNvSpPr>
          <p:nvPr>
            <p:ph type="title"/>
          </p:nvPr>
        </p:nvSpPr>
        <p:spPr/>
        <p:txBody>
          <a:bodyPr/>
          <a:lstStyle/>
          <a:p>
            <a:r>
              <a:rPr lang="en-US" sz="3200" dirty="0"/>
              <a:t>New Vocabulary:  Radiation vs. Nuclear Radiation vs. Radioactivity</a:t>
            </a:r>
          </a:p>
        </p:txBody>
      </p:sp>
      <p:sp>
        <p:nvSpPr>
          <p:cNvPr id="3" name="Content Placeholder 2">
            <a:extLst>
              <a:ext uri="{FF2B5EF4-FFF2-40B4-BE49-F238E27FC236}">
                <a16:creationId xmlns:a16="http://schemas.microsoft.com/office/drawing/2014/main" id="{49D58C7E-C9D3-4036-B393-5EC04E2EE41D}"/>
              </a:ext>
            </a:extLst>
          </p:cNvPr>
          <p:cNvSpPr>
            <a:spLocks noGrp="1"/>
          </p:cNvSpPr>
          <p:nvPr>
            <p:ph idx="1"/>
          </p:nvPr>
        </p:nvSpPr>
        <p:spPr>
          <a:xfrm>
            <a:off x="457200" y="1417638"/>
            <a:ext cx="8229600" cy="4708525"/>
          </a:xfrm>
        </p:spPr>
        <p:txBody>
          <a:bodyPr/>
          <a:lstStyle/>
          <a:p>
            <a:pPr algn="just"/>
            <a:r>
              <a:rPr lang="en-US" sz="2400" u="sng" dirty="0"/>
              <a:t>Radiation</a:t>
            </a:r>
            <a:r>
              <a:rPr lang="en-US" sz="2400" dirty="0"/>
              <a:t> is any stream of electromagnetic energy (e.g.  light, microwave, radio waves, gamma rays) which travels through space, or some type of medium (e.g. water, air)</a:t>
            </a:r>
          </a:p>
          <a:p>
            <a:pPr algn="just"/>
            <a:endParaRPr lang="en-US" sz="2400" dirty="0"/>
          </a:p>
          <a:p>
            <a:endParaRPr lang="en-US" sz="2400" dirty="0"/>
          </a:p>
          <a:p>
            <a:endParaRPr lang="en-US" sz="2400" dirty="0"/>
          </a:p>
          <a:p>
            <a:pPr algn="just"/>
            <a:r>
              <a:rPr lang="en-US" sz="2400" u="sng" dirty="0"/>
              <a:t>Nuclear</a:t>
            </a:r>
            <a:r>
              <a:rPr lang="en-US" sz="800" u="sng" dirty="0"/>
              <a:t> </a:t>
            </a:r>
            <a:r>
              <a:rPr lang="en-US" sz="2400" u="sng" dirty="0"/>
              <a:t>Radiation</a:t>
            </a:r>
            <a:r>
              <a:rPr lang="en-US" sz="2400" dirty="0"/>
              <a:t> refers to any stream of energy (especially gamma) and/or </a:t>
            </a:r>
            <a:r>
              <a:rPr lang="en-US" sz="2400" b="1" u="sng" dirty="0"/>
              <a:t>particles</a:t>
            </a:r>
            <a:r>
              <a:rPr lang="en-US" sz="2400" dirty="0"/>
              <a:t> released by a nucleus as it breaks apart (decays) </a:t>
            </a:r>
          </a:p>
        </p:txBody>
      </p:sp>
      <p:pic>
        <p:nvPicPr>
          <p:cNvPr id="4" name="Picture 3">
            <a:extLst>
              <a:ext uri="{FF2B5EF4-FFF2-40B4-BE49-F238E27FC236}">
                <a16:creationId xmlns:a16="http://schemas.microsoft.com/office/drawing/2014/main" id="{785C4FE6-D606-46CE-851F-2EBF567D3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560638"/>
            <a:ext cx="2814637" cy="1602372"/>
          </a:xfrm>
          <a:prstGeom prst="rect">
            <a:avLst/>
          </a:prstGeom>
        </p:spPr>
      </p:pic>
      <p:pic>
        <p:nvPicPr>
          <p:cNvPr id="6" name="Picture 5">
            <a:extLst>
              <a:ext uri="{FF2B5EF4-FFF2-40B4-BE49-F238E27FC236}">
                <a16:creationId xmlns:a16="http://schemas.microsoft.com/office/drawing/2014/main" id="{6FC73819-7E88-46BB-9760-5BA610BA5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5056605"/>
            <a:ext cx="2814637" cy="886995"/>
          </a:xfrm>
          <a:prstGeom prst="rect">
            <a:avLst/>
          </a:prstGeom>
        </p:spPr>
      </p:pic>
    </p:spTree>
    <p:extLst>
      <p:ext uri="{BB962C8B-B14F-4D97-AF65-F5344CB8AC3E}">
        <p14:creationId xmlns:p14="http://schemas.microsoft.com/office/powerpoint/2010/main" val="831070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1000"/>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999"/>
                                          </p:stCondLst>
                                        </p:cTn>
                                        <p:tgtEl>
                                          <p:spTgt spid="4"/>
                                        </p:tgtEl>
                                        <p:attrNameLst>
                                          <p:attrName>style.visibility</p:attrName>
                                        </p:attrNameLst>
                                      </p:cBhvr>
                                      <p:to>
                                        <p:strVal val="visible"/>
                                      </p:to>
                                    </p:set>
                                  </p:childTnLst>
                                </p:cTn>
                              </p:par>
                            </p:childTnLst>
                          </p:cTn>
                        </p:par>
                        <p:par>
                          <p:cTn id="14" fill="hold">
                            <p:stCondLst>
                              <p:cond delay="3000"/>
                            </p:stCondLst>
                            <p:childTnLst>
                              <p:par>
                                <p:cTn id="15" presetID="6" presetClass="entr" presetSubtype="16"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par>
                          <p:cTn id="18" fill="hold">
                            <p:stCondLst>
                              <p:cond delay="50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EA69-8E4D-4CB7-9C60-E722FD959CAD}"/>
              </a:ext>
            </a:extLst>
          </p:cNvPr>
          <p:cNvSpPr>
            <a:spLocks noGrp="1"/>
          </p:cNvSpPr>
          <p:nvPr>
            <p:ph type="title"/>
          </p:nvPr>
        </p:nvSpPr>
        <p:spPr/>
        <p:txBody>
          <a:bodyPr/>
          <a:lstStyle/>
          <a:p>
            <a:r>
              <a:rPr lang="en-US" sz="3600" dirty="0"/>
              <a:t>The difference between the two terms, is, the origin of the radiation …</a:t>
            </a:r>
          </a:p>
        </p:txBody>
      </p:sp>
      <p:sp>
        <p:nvSpPr>
          <p:cNvPr id="3" name="Content Placeholder 2">
            <a:extLst>
              <a:ext uri="{FF2B5EF4-FFF2-40B4-BE49-F238E27FC236}">
                <a16:creationId xmlns:a16="http://schemas.microsoft.com/office/drawing/2014/main" id="{94574AC6-B5D1-47BE-BFE4-DF9D7BBF0C00}"/>
              </a:ext>
            </a:extLst>
          </p:cNvPr>
          <p:cNvSpPr>
            <a:spLocks noGrp="1"/>
          </p:cNvSpPr>
          <p:nvPr>
            <p:ph idx="1"/>
          </p:nvPr>
        </p:nvSpPr>
        <p:spPr/>
        <p:txBody>
          <a:bodyPr/>
          <a:lstStyle/>
          <a:p>
            <a:pPr algn="just"/>
            <a:r>
              <a:rPr lang="en-US" sz="2400" dirty="0"/>
              <a:t>One term, (plain old, radiation) is technically generated by the movement / motion of electrons in the electron cloud of an atom … Those energy shell transitions sourcing what we know as: electromagnetic energy (radiation).. So light is a form of radiation.</a:t>
            </a:r>
          </a:p>
          <a:p>
            <a:endParaRPr lang="en-US" sz="1400" dirty="0"/>
          </a:p>
          <a:p>
            <a:pPr algn="just"/>
            <a:r>
              <a:rPr lang="en-US" sz="2400" dirty="0"/>
              <a:t>Whereas: </a:t>
            </a:r>
            <a:r>
              <a:rPr lang="en-US" sz="2400" i="1" u="sng" dirty="0"/>
              <a:t>Nuclear</a:t>
            </a:r>
            <a:r>
              <a:rPr lang="en-US" sz="2400" i="1" dirty="0"/>
              <a:t> </a:t>
            </a:r>
            <a:r>
              <a:rPr lang="en-US" sz="2400" dirty="0"/>
              <a:t>Radiation is generated by the breaking apart of nuclear material (protons and neutrons) in an unstable nucleus. It has nothing to do with electrons! </a:t>
            </a:r>
            <a:r>
              <a:rPr lang="en-US" dirty="0"/>
              <a:t> </a:t>
            </a:r>
          </a:p>
        </p:txBody>
      </p:sp>
      <p:sp>
        <p:nvSpPr>
          <p:cNvPr id="4" name="TextBox 3">
            <a:extLst>
              <a:ext uri="{FF2B5EF4-FFF2-40B4-BE49-F238E27FC236}">
                <a16:creationId xmlns:a16="http://schemas.microsoft.com/office/drawing/2014/main" id="{3969C49F-9692-467A-B175-CE86AEAD86DB}"/>
              </a:ext>
            </a:extLst>
          </p:cNvPr>
          <p:cNvSpPr txBox="1"/>
          <p:nvPr/>
        </p:nvSpPr>
        <p:spPr>
          <a:xfrm>
            <a:off x="5181600" y="5065693"/>
            <a:ext cx="3276600" cy="954107"/>
          </a:xfrm>
          <a:prstGeom prst="rect">
            <a:avLst/>
          </a:prstGeom>
          <a:noFill/>
        </p:spPr>
        <p:txBody>
          <a:bodyPr wrap="square" rtlCol="0">
            <a:spAutoFit/>
          </a:bodyPr>
          <a:lstStyle/>
          <a:p>
            <a:pPr algn="ctr"/>
            <a:r>
              <a:rPr lang="en-US" sz="2800" dirty="0">
                <a:latin typeface="Arial Rounded MT Bold" panose="020F0704030504030204" pitchFamily="34" charset="0"/>
              </a:rPr>
              <a:t>See? It’s about the origin!!!</a:t>
            </a:r>
          </a:p>
        </p:txBody>
      </p:sp>
    </p:spTree>
    <p:extLst>
      <p:ext uri="{BB962C8B-B14F-4D97-AF65-F5344CB8AC3E}">
        <p14:creationId xmlns:p14="http://schemas.microsoft.com/office/powerpoint/2010/main" val="3235069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250" tmFilter="0, 0; .2, .5; .8, .5; 1, 0"/>
                                        <p:tgtEl>
                                          <p:spTgt spid="2"/>
                                        </p:tgtEl>
                                      </p:cBhvr>
                                    </p:animEffect>
                                    <p:animScale>
                                      <p:cBhvr>
                                        <p:cTn id="7" dur="625" autoRev="1" fill="hold"/>
                                        <p:tgtEl>
                                          <p:spTgt spid="2"/>
                                        </p:tgtEl>
                                      </p:cBhvr>
                                      <p:by x="105000" y="105000"/>
                                    </p:animScale>
                                  </p:childTnLst>
                                </p:cTn>
                              </p:par>
                            </p:childTnLst>
                          </p:cTn>
                        </p:par>
                        <p:par>
                          <p:cTn id="8" fill="hold">
                            <p:stCondLst>
                              <p:cond delay="1250"/>
                            </p:stCondLst>
                            <p:childTnLst>
                              <p:par>
                                <p:cTn id="9" presetID="2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2000"/>
                                        <p:tgtEl>
                                          <p:spTgt spid="3">
                                            <p:txEl>
                                              <p:pRg st="0" end="0"/>
                                            </p:txEl>
                                          </p:spTgt>
                                        </p:tgtEl>
                                      </p:cBhvr>
                                    </p:animEffect>
                                  </p:childTnLst>
                                </p:cTn>
                              </p:par>
                            </p:childTnLst>
                          </p:cTn>
                        </p:par>
                        <p:par>
                          <p:cTn id="12" fill="hold">
                            <p:stCondLst>
                              <p:cond delay="3250"/>
                            </p:stCondLst>
                            <p:childTnLst>
                              <p:par>
                                <p:cTn id="13" presetID="22" presetClass="entr" presetSubtype="4" fill="hold" nodeType="afterEffect">
                                  <p:stCondLst>
                                    <p:cond delay="10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2000"/>
                                        <p:tgtEl>
                                          <p:spTgt spid="3">
                                            <p:txEl>
                                              <p:pRg st="2" end="2"/>
                                            </p:txEl>
                                          </p:spTgt>
                                        </p:tgtEl>
                                      </p:cBhvr>
                                    </p:animEffect>
                                  </p:childTnLst>
                                </p:cTn>
                              </p:par>
                            </p:childTnLst>
                          </p:cTn>
                        </p:par>
                        <p:par>
                          <p:cTn id="16" fill="hold">
                            <p:stCondLst>
                              <p:cond delay="15250"/>
                            </p:stCondLst>
                            <p:childTnLst>
                              <p:par>
                                <p:cTn id="17" presetID="10" presetClass="entr" presetSubtype="0" fill="hold" nodeType="afterEffect">
                                  <p:stCondLst>
                                    <p:cond delay="625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6306-51CE-4013-B12C-708A2AEE673B}"/>
              </a:ext>
            </a:extLst>
          </p:cNvPr>
          <p:cNvSpPr>
            <a:spLocks noGrp="1"/>
          </p:cNvSpPr>
          <p:nvPr>
            <p:ph type="title"/>
          </p:nvPr>
        </p:nvSpPr>
        <p:spPr/>
        <p:txBody>
          <a:bodyPr/>
          <a:lstStyle/>
          <a:p>
            <a:r>
              <a:rPr lang="en-US" dirty="0"/>
              <a:t>Radioactivity</a:t>
            </a:r>
          </a:p>
        </p:txBody>
      </p:sp>
      <p:sp>
        <p:nvSpPr>
          <p:cNvPr id="3" name="Content Placeholder 2">
            <a:extLst>
              <a:ext uri="{FF2B5EF4-FFF2-40B4-BE49-F238E27FC236}">
                <a16:creationId xmlns:a16="http://schemas.microsoft.com/office/drawing/2014/main" id="{552158FF-D2C9-4E81-AE17-F8FA28B12DE0}"/>
              </a:ext>
            </a:extLst>
          </p:cNvPr>
          <p:cNvSpPr>
            <a:spLocks noGrp="1"/>
          </p:cNvSpPr>
          <p:nvPr>
            <p:ph idx="1"/>
          </p:nvPr>
        </p:nvSpPr>
        <p:spPr/>
        <p:txBody>
          <a:bodyPr/>
          <a:lstStyle/>
          <a:p>
            <a:r>
              <a:rPr lang="en-US" sz="2800" dirty="0"/>
              <a:t>Radioactivity is the PROCESS of emitting energy or particles.</a:t>
            </a:r>
            <a:r>
              <a:rPr lang="en-US" dirty="0"/>
              <a:t>  </a:t>
            </a:r>
          </a:p>
          <a:p>
            <a:endParaRPr lang="en-US" dirty="0"/>
          </a:p>
          <a:p>
            <a:pPr algn="just"/>
            <a:r>
              <a:rPr lang="en-US" sz="2800" dirty="0"/>
              <a:t>So, </a:t>
            </a:r>
            <a:r>
              <a:rPr lang="en-US" sz="2800" b="1" dirty="0"/>
              <a:t>radioactivity</a:t>
            </a:r>
            <a:r>
              <a:rPr lang="en-US" sz="2800" dirty="0"/>
              <a:t> is the name given to the </a:t>
            </a:r>
            <a:r>
              <a:rPr lang="en-US" sz="2800" i="1" dirty="0"/>
              <a:t>process</a:t>
            </a:r>
            <a:r>
              <a:rPr lang="en-US" sz="2800" dirty="0"/>
              <a:t> of release and </a:t>
            </a:r>
            <a:r>
              <a:rPr lang="en-US" sz="2800" b="1" dirty="0"/>
              <a:t>nuclear radiation</a:t>
            </a:r>
            <a:r>
              <a:rPr lang="en-US" sz="2800" dirty="0"/>
              <a:t> is </a:t>
            </a:r>
            <a:r>
              <a:rPr lang="en-US" sz="2800" i="1" u="sng" dirty="0"/>
              <a:t>what</a:t>
            </a:r>
            <a:r>
              <a:rPr lang="en-US" sz="2800" dirty="0"/>
              <a:t> is released.</a:t>
            </a:r>
            <a:endParaRPr lang="en-US" dirty="0"/>
          </a:p>
          <a:p>
            <a:endParaRPr lang="en-US" dirty="0"/>
          </a:p>
        </p:txBody>
      </p:sp>
      <p:sp>
        <p:nvSpPr>
          <p:cNvPr id="4" name="TextBox 3">
            <a:extLst>
              <a:ext uri="{FF2B5EF4-FFF2-40B4-BE49-F238E27FC236}">
                <a16:creationId xmlns:a16="http://schemas.microsoft.com/office/drawing/2014/main" id="{A6F58C83-1CE5-4E8C-AA90-7D14749B5203}"/>
              </a:ext>
            </a:extLst>
          </p:cNvPr>
          <p:cNvSpPr txBox="1"/>
          <p:nvPr/>
        </p:nvSpPr>
        <p:spPr>
          <a:xfrm>
            <a:off x="4876800" y="4572000"/>
            <a:ext cx="3276600" cy="1077218"/>
          </a:xfrm>
          <a:prstGeom prst="rect">
            <a:avLst/>
          </a:prstGeom>
          <a:noFill/>
        </p:spPr>
        <p:txBody>
          <a:bodyPr wrap="square" rtlCol="0">
            <a:spAutoFit/>
          </a:bodyPr>
          <a:lstStyle/>
          <a:p>
            <a:pPr algn="ctr"/>
            <a:r>
              <a:rPr lang="en-US" sz="3200" dirty="0">
                <a:latin typeface="Forte" panose="03060902040502070203" pitchFamily="66" charset="0"/>
              </a:rPr>
              <a:t>Are We Good On This?</a:t>
            </a:r>
          </a:p>
        </p:txBody>
      </p:sp>
    </p:spTree>
    <p:extLst>
      <p:ext uri="{BB962C8B-B14F-4D97-AF65-F5344CB8AC3E}">
        <p14:creationId xmlns:p14="http://schemas.microsoft.com/office/powerpoint/2010/main" val="1441972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8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DC48-A9DE-4462-A67E-518975535E91}"/>
              </a:ext>
            </a:extLst>
          </p:cNvPr>
          <p:cNvSpPr>
            <a:spLocks noGrp="1"/>
          </p:cNvSpPr>
          <p:nvPr>
            <p:ph type="title"/>
          </p:nvPr>
        </p:nvSpPr>
        <p:spPr/>
        <p:txBody>
          <a:bodyPr/>
          <a:lstStyle/>
          <a:p>
            <a:r>
              <a:rPr lang="en-US" sz="3600" dirty="0"/>
              <a:t>New Vocabulary: Isotope vs. Nuclide vs. Radioisotope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E6153B-0064-4927-BB23-C730735F00EA}"/>
                  </a:ext>
                </a:extLst>
              </p:cNvPr>
              <p:cNvSpPr>
                <a:spLocks noGrp="1"/>
              </p:cNvSpPr>
              <p:nvPr>
                <p:ph idx="1"/>
              </p:nvPr>
            </p:nvSpPr>
            <p:spPr>
              <a:xfrm>
                <a:off x="457200" y="1600200"/>
                <a:ext cx="8229600" cy="4724400"/>
              </a:xfrm>
            </p:spPr>
            <p:txBody>
              <a:bodyPr/>
              <a:lstStyle/>
              <a:p>
                <a:pPr algn="just"/>
                <a:r>
                  <a:rPr lang="en-US" sz="2400" dirty="0"/>
                  <a:t>In nuclear chemistry we shall </a:t>
                </a:r>
                <a:r>
                  <a:rPr lang="en-US" sz="2400" b="1" u="sng" dirty="0"/>
                  <a:t>not</a:t>
                </a:r>
                <a:r>
                  <a:rPr lang="en-US" sz="2400" dirty="0"/>
                  <a:t> use the word isotope .. The term isotope is used when stressing the </a:t>
                </a:r>
                <a:r>
                  <a:rPr lang="en-US" sz="2400" i="1" dirty="0"/>
                  <a:t>chemical</a:t>
                </a:r>
                <a:r>
                  <a:rPr lang="en-US" sz="2400" dirty="0"/>
                  <a:t> issues of an atom.  So toss that term now….</a:t>
                </a:r>
              </a:p>
              <a:p>
                <a:pPr marL="0" indent="0" algn="just">
                  <a:buNone/>
                </a:pPr>
                <a:endParaRPr lang="en-US" sz="1200" dirty="0"/>
              </a:p>
              <a:p>
                <a:pPr algn="just"/>
                <a:r>
                  <a:rPr lang="en-US" sz="2200" dirty="0"/>
                  <a:t>We </a:t>
                </a:r>
                <a:r>
                  <a:rPr lang="en-US" sz="2200" b="1" u="sng" dirty="0"/>
                  <a:t>WILL</a:t>
                </a:r>
                <a:r>
                  <a:rPr lang="en-US" sz="2200" dirty="0"/>
                  <a:t> use the term, nuclide (new-</a:t>
                </a:r>
                <a:r>
                  <a:rPr lang="en-US" sz="2200" dirty="0" err="1"/>
                  <a:t>klyd</a:t>
                </a:r>
                <a:r>
                  <a:rPr lang="en-US" sz="2200" dirty="0"/>
                  <a:t>).  The term is a broad and generalized term </a:t>
                </a:r>
                <a:r>
                  <a:rPr lang="en-US" sz="2200" u="sng" dirty="0"/>
                  <a:t>which refers to </a:t>
                </a:r>
                <a:r>
                  <a:rPr lang="en-US" sz="2200" b="1" i="1" u="sng" dirty="0"/>
                  <a:t>any</a:t>
                </a:r>
                <a:r>
                  <a:rPr lang="en-US" sz="2200" u="sng" dirty="0"/>
                  <a:t> nucleus defined by its number of protons (atomic number) and mass number.</a:t>
                </a:r>
                <a:r>
                  <a:rPr lang="en-US" sz="2200" dirty="0"/>
                  <a:t> E.g. C-12 or </a:t>
                </a:r>
                <a14:m>
                  <m:oMath xmlns:m="http://schemas.openxmlformats.org/officeDocument/2006/math">
                    <m:sPre>
                      <m:sPrePr>
                        <m:ctrlPr>
                          <a:rPr lang="en-US" sz="2200" i="1" smtClean="0">
                            <a:latin typeface="Cambria Math" panose="02040503050406030204" pitchFamily="18" charset="0"/>
                          </a:rPr>
                        </m:ctrlPr>
                      </m:sPrePr>
                      <m:sub>
                        <m:r>
                          <a:rPr lang="en-US" sz="2200" b="0" i="1" smtClean="0">
                            <a:latin typeface="Cambria Math" panose="02040503050406030204" pitchFamily="18" charset="0"/>
                          </a:rPr>
                          <m:t>6</m:t>
                        </m:r>
                      </m:sub>
                      <m:sup>
                        <m:r>
                          <a:rPr lang="en-US" sz="2200" b="0" i="1" smtClean="0">
                            <a:latin typeface="Cambria Math" panose="02040503050406030204" pitchFamily="18" charset="0"/>
                          </a:rPr>
                          <m:t>12</m:t>
                        </m:r>
                      </m:sup>
                      <m:e>
                        <m:r>
                          <m:rPr>
                            <m:sty m:val="p"/>
                          </m:rPr>
                          <a:rPr lang="en-US" sz="2200" b="0" i="0" smtClean="0">
                            <a:latin typeface="Cambria Math" panose="02040503050406030204" pitchFamily="18" charset="0"/>
                          </a:rPr>
                          <m:t>C</m:t>
                        </m:r>
                      </m:e>
                    </m:sPre>
                  </m:oMath>
                </a14:m>
                <a:r>
                  <a:rPr lang="en-US" sz="2200" dirty="0"/>
                  <a:t> …. A nuclide may be radioactive or stable, in terms of nuclear changes.  Isotopes are only one type of nuclide.  Even though the term is so broad, it is often used when studying nuclear chemistry. (I </a:t>
                </a:r>
                <a:r>
                  <a:rPr lang="en-US" sz="2200" b="1" dirty="0"/>
                  <a:t>hate</a:t>
                </a:r>
                <a:r>
                  <a:rPr lang="en-US" sz="2200" dirty="0"/>
                  <a:t> it … but you will hear the term on videos…            )              </a:t>
                </a:r>
              </a:p>
            </p:txBody>
          </p:sp>
        </mc:Choice>
        <mc:Fallback xmlns="">
          <p:sp>
            <p:nvSpPr>
              <p:cNvPr id="3" name="Content Placeholder 2">
                <a:extLst>
                  <a:ext uri="{FF2B5EF4-FFF2-40B4-BE49-F238E27FC236}">
                    <a16:creationId xmlns:a16="http://schemas.microsoft.com/office/drawing/2014/main" id="{0BE6153B-0064-4927-BB23-C730735F00EA}"/>
                  </a:ext>
                </a:extLst>
              </p:cNvPr>
              <p:cNvSpPr>
                <a:spLocks noGrp="1" noRot="1" noChangeAspect="1" noMove="1" noResize="1" noEditPoints="1" noAdjustHandles="1" noChangeArrowheads="1" noChangeShapeType="1" noTextEdit="1"/>
              </p:cNvSpPr>
              <p:nvPr>
                <p:ph idx="1"/>
              </p:nvPr>
            </p:nvSpPr>
            <p:spPr>
              <a:xfrm>
                <a:off x="457200" y="1600200"/>
                <a:ext cx="8229600" cy="4724400"/>
              </a:xfrm>
              <a:blipFill>
                <a:blip r:embed="rId2"/>
                <a:stretch>
                  <a:fillRect l="-963" t="-903" r="-111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9014EEA-828E-44F0-8C7A-3F2F91FB60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5334000"/>
            <a:ext cx="954900" cy="954900"/>
          </a:xfrm>
          <a:prstGeom prst="rect">
            <a:avLst/>
          </a:prstGeom>
        </p:spPr>
      </p:pic>
    </p:spTree>
    <p:extLst>
      <p:ext uri="{BB962C8B-B14F-4D97-AF65-F5344CB8AC3E}">
        <p14:creationId xmlns:p14="http://schemas.microsoft.com/office/powerpoint/2010/main" val="255335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afterEffect">
                                  <p:stCondLst>
                                    <p:cond delay="2000"/>
                                  </p:stCondLst>
                                  <p:childTnLst>
                                    <p:animClr clrSpc="hsl" dir="cw">
                                      <p:cBhvr override="childStyle">
                                        <p:cTn id="6" dur="3000" fill="hold"/>
                                        <p:tgtEl>
                                          <p:spTgt spid="2"/>
                                        </p:tgtEl>
                                        <p:attrNameLst>
                                          <p:attrName>style.color</p:attrName>
                                        </p:attrNameLst>
                                      </p:cBhvr>
                                      <p:by>
                                        <p:hsl h="7200000" s="0" l="0"/>
                                      </p:by>
                                    </p:animClr>
                                    <p:animClr clrSpc="hsl" dir="cw">
                                      <p:cBhvr>
                                        <p:cTn id="7" dur="3000" fill="hold"/>
                                        <p:tgtEl>
                                          <p:spTgt spid="2"/>
                                        </p:tgtEl>
                                        <p:attrNameLst>
                                          <p:attrName>fillcolor</p:attrName>
                                        </p:attrNameLst>
                                      </p:cBhvr>
                                      <p:by>
                                        <p:hsl h="7200000" s="0" l="0"/>
                                      </p:by>
                                    </p:animClr>
                                    <p:animClr clrSpc="hsl" dir="cw">
                                      <p:cBhvr>
                                        <p:cTn id="8" dur="3000" fill="hold"/>
                                        <p:tgtEl>
                                          <p:spTgt spid="2"/>
                                        </p:tgtEl>
                                        <p:attrNameLst>
                                          <p:attrName>stroke.color</p:attrName>
                                        </p:attrNameLst>
                                      </p:cBhvr>
                                      <p:by>
                                        <p:hsl h="7200000" s="0" l="0"/>
                                      </p:by>
                                    </p:animClr>
                                    <p:set>
                                      <p:cBhvr>
                                        <p:cTn id="9" dur="3000" fill="hold"/>
                                        <p:tgtEl>
                                          <p:spTgt spid="2"/>
                                        </p:tgtEl>
                                        <p:attrNameLst>
                                          <p:attrName>fill.type</p:attrName>
                                        </p:attrNameLst>
                                      </p:cBhvr>
                                      <p:to>
                                        <p:strVal val="solid"/>
                                      </p:to>
                                    </p:set>
                                  </p:childTnLst>
                                </p:cTn>
                              </p:par>
                              <p:par>
                                <p:cTn id="10" presetID="26" presetClass="entr" presetSubtype="0" fill="hold" nodeType="withEffect">
                                  <p:stCondLst>
                                    <p:cond delay="2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70">
                                          <p:stCondLst>
                                            <p:cond delay="0"/>
                                          </p:stCondLst>
                                        </p:cTn>
                                        <p:tgtEl>
                                          <p:spTgt spid="3">
                                            <p:txEl>
                                              <p:pRg st="0" end="0"/>
                                            </p:txEl>
                                          </p:spTgt>
                                        </p:tgtEl>
                                      </p:cBhvr>
                                    </p:animEffect>
                                    <p:anim calcmode="lin" valueType="num">
                                      <p:cBhvr>
                                        <p:cTn id="13" dur="179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53"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53" tmFilter="0, 0; 0.125,0.2665; 0.25,0.4; 0.375,0.465; 0.5,0.5;  0.625,0.535; 0.75,0.6; 0.875,0.7335; 1,1">
                                          <p:stCondLst>
                                            <p:cond delay="653"/>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2" tmFilter="0, 0; 0.125,0.2665; 0.25,0.4; 0.375,0.465; 0.5,0.5;  0.625,0.535; 0.75,0.6; 0.875,0.7335; 1,1">
                                          <p:stCondLst>
                                            <p:cond delay="130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 tmFilter="0, 0; 0.125,0.2665; 0.25,0.4; 0.375,0.465; 0.5,0.5;  0.625,0.535; 0.75,0.6; 0.875,0.7335; 1,1">
                                          <p:stCondLst>
                                            <p:cond delay="1999"/>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1">
                                          <p:stCondLst>
                                            <p:cond delay="639"/>
                                          </p:stCondLst>
                                        </p:cTn>
                                        <p:tgtEl>
                                          <p:spTgt spid="3">
                                            <p:txEl>
                                              <p:pRg st="0" end="0"/>
                                            </p:txEl>
                                          </p:spTgt>
                                        </p:tgtEl>
                                      </p:cBhvr>
                                      <p:to x="100000" y="60000"/>
                                    </p:animScale>
                                    <p:animScale>
                                      <p:cBhvr>
                                        <p:cTn id="19" dur="1" decel="50000">
                                          <p:stCondLst>
                                            <p:cond delay="665"/>
                                          </p:stCondLst>
                                        </p:cTn>
                                        <p:tgtEl>
                                          <p:spTgt spid="3">
                                            <p:txEl>
                                              <p:pRg st="0" end="0"/>
                                            </p:txEl>
                                          </p:spTgt>
                                        </p:tgtEl>
                                      </p:cBhvr>
                                      <p:to x="100000" y="100000"/>
                                    </p:animScale>
                                    <p:animScale>
                                      <p:cBhvr>
                                        <p:cTn id="20" dur="1">
                                          <p:stCondLst>
                                            <p:cond delay="1290"/>
                                          </p:stCondLst>
                                        </p:cTn>
                                        <p:tgtEl>
                                          <p:spTgt spid="3">
                                            <p:txEl>
                                              <p:pRg st="0" end="0"/>
                                            </p:txEl>
                                          </p:spTgt>
                                        </p:tgtEl>
                                      </p:cBhvr>
                                      <p:to x="100000" y="80000"/>
                                    </p:animScale>
                                    <p:animScale>
                                      <p:cBhvr>
                                        <p:cTn id="21" dur="1" decel="50000">
                                          <p:stCondLst>
                                            <p:cond delay="1316"/>
                                          </p:stCondLst>
                                        </p:cTn>
                                        <p:tgtEl>
                                          <p:spTgt spid="3">
                                            <p:txEl>
                                              <p:pRg st="0" end="0"/>
                                            </p:txEl>
                                          </p:spTgt>
                                        </p:tgtEl>
                                      </p:cBhvr>
                                      <p:to x="100000" y="100000"/>
                                    </p:animScale>
                                    <p:animScale>
                                      <p:cBhvr>
                                        <p:cTn id="22" dur="1">
                                          <p:stCondLst>
                                            <p:cond delay="1999"/>
                                          </p:stCondLst>
                                        </p:cTn>
                                        <p:tgtEl>
                                          <p:spTgt spid="3">
                                            <p:txEl>
                                              <p:pRg st="0" end="0"/>
                                            </p:txEl>
                                          </p:spTgt>
                                        </p:tgtEl>
                                      </p:cBhvr>
                                      <p:to x="100000" y="90000"/>
                                    </p:animScale>
                                    <p:animScale>
                                      <p:cBhvr>
                                        <p:cTn id="23" dur="1" decel="50000">
                                          <p:stCondLst>
                                            <p:cond delay="1999"/>
                                          </p:stCondLst>
                                        </p:cTn>
                                        <p:tgtEl>
                                          <p:spTgt spid="3">
                                            <p:txEl>
                                              <p:pRg st="0" end="0"/>
                                            </p:txEl>
                                          </p:spTgt>
                                        </p:tgtEl>
                                      </p:cBhvr>
                                      <p:to x="100000" y="100000"/>
                                    </p:animScale>
                                    <p:animScale>
                                      <p:cBhvr>
                                        <p:cTn id="24" dur="1">
                                          <p:stCondLst>
                                            <p:cond delay="1999"/>
                                          </p:stCondLst>
                                        </p:cTn>
                                        <p:tgtEl>
                                          <p:spTgt spid="3">
                                            <p:txEl>
                                              <p:pRg st="0" end="0"/>
                                            </p:txEl>
                                          </p:spTgt>
                                        </p:tgtEl>
                                      </p:cBhvr>
                                      <p:to x="100000" y="95000"/>
                                    </p:animScale>
                                    <p:animScale>
                                      <p:cBhvr>
                                        <p:cTn id="25" dur="1" decel="50000">
                                          <p:stCondLst>
                                            <p:cond delay="1999"/>
                                          </p:stCondLst>
                                        </p:cTn>
                                        <p:tgtEl>
                                          <p:spTgt spid="3">
                                            <p:txEl>
                                              <p:pRg st="0" end="0"/>
                                            </p:txEl>
                                          </p:spTgt>
                                        </p:tgtEl>
                                      </p:cBhvr>
                                      <p:to x="100000" y="100000"/>
                                    </p:animScale>
                                  </p:childTnLst>
                                </p:cTn>
                              </p:par>
                            </p:childTnLst>
                          </p:cTn>
                        </p:par>
                        <p:par>
                          <p:cTn id="26" fill="hold">
                            <p:stCondLst>
                              <p:cond delay="5000"/>
                            </p:stCondLst>
                            <p:childTnLst>
                              <p:par>
                                <p:cTn id="27" presetID="14" presetClass="entr" presetSubtype="10" fill="hold" nodeType="afterEffect">
                                  <p:stCondLst>
                                    <p:cond delay="850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9" dur="3000"/>
                                        <p:tgtEl>
                                          <p:spTgt spid="3">
                                            <p:txEl>
                                              <p:pRg st="2" end="2"/>
                                            </p:txEl>
                                          </p:spTgt>
                                        </p:tgtEl>
                                      </p:cBhvr>
                                    </p:animEffect>
                                  </p:childTnLst>
                                </p:cTn>
                              </p:par>
                            </p:childTnLst>
                          </p:cTn>
                        </p:par>
                        <p:par>
                          <p:cTn id="30" fill="hold">
                            <p:stCondLst>
                              <p:cond delay="16500"/>
                            </p:stCondLst>
                            <p:childTnLst>
                              <p:par>
                                <p:cTn id="31" presetID="21" presetClass="entr" presetSubtype="1" fill="hold" nodeType="afterEffect">
                                  <p:stCondLst>
                                    <p:cond delay="2000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27A4-EBCF-46E6-A020-77DB52CAEAB4}"/>
              </a:ext>
            </a:extLst>
          </p:cNvPr>
          <p:cNvSpPr>
            <a:spLocks noGrp="1"/>
          </p:cNvSpPr>
          <p:nvPr>
            <p:ph type="title"/>
          </p:nvPr>
        </p:nvSpPr>
        <p:spPr>
          <a:xfrm>
            <a:off x="457200" y="274638"/>
            <a:ext cx="8229600" cy="792162"/>
          </a:xfrm>
        </p:spPr>
        <p:txBody>
          <a:bodyPr/>
          <a:lstStyle/>
          <a:p>
            <a:r>
              <a:rPr lang="en-US" sz="2800" dirty="0"/>
              <a:t>Isotope vs. Nuclide vs. Radioisotope (continued)</a:t>
            </a:r>
          </a:p>
        </p:txBody>
      </p:sp>
      <p:sp>
        <p:nvSpPr>
          <p:cNvPr id="3" name="Content Placeholder 2">
            <a:extLst>
              <a:ext uri="{FF2B5EF4-FFF2-40B4-BE49-F238E27FC236}">
                <a16:creationId xmlns:a16="http://schemas.microsoft.com/office/drawing/2014/main" id="{9B481EF3-49CD-4F10-8849-64C4404E3970}"/>
              </a:ext>
            </a:extLst>
          </p:cNvPr>
          <p:cNvSpPr>
            <a:spLocks noGrp="1"/>
          </p:cNvSpPr>
          <p:nvPr>
            <p:ph idx="1"/>
          </p:nvPr>
        </p:nvSpPr>
        <p:spPr>
          <a:xfrm>
            <a:off x="457200" y="1219200"/>
            <a:ext cx="8229600" cy="4906963"/>
          </a:xfrm>
        </p:spPr>
        <p:txBody>
          <a:bodyPr/>
          <a:lstStyle/>
          <a:p>
            <a:pPr algn="just"/>
            <a:r>
              <a:rPr lang="en-US" sz="2000" dirty="0"/>
              <a:t>We </a:t>
            </a:r>
            <a:r>
              <a:rPr lang="en-US" sz="2000" b="1" u="sng" dirty="0"/>
              <a:t>WILL</a:t>
            </a:r>
            <a:r>
              <a:rPr lang="en-US" sz="2000" dirty="0"/>
              <a:t> use the term </a:t>
            </a:r>
            <a:r>
              <a:rPr lang="en-US" sz="2000" b="1" u="sng" dirty="0"/>
              <a:t>radioisotope</a:t>
            </a:r>
            <a:r>
              <a:rPr lang="en-US" sz="2000" dirty="0"/>
              <a:t> to identify a nucleus (a nuclide) which is radioactive… Often, when, you see or hear the term nuclide, in this unit, it is probably referring to a </a:t>
            </a:r>
            <a:r>
              <a:rPr lang="en-US" sz="2000" b="1" i="1" u="sng" dirty="0"/>
              <a:t>radioisotope</a:t>
            </a:r>
            <a:r>
              <a:rPr lang="en-US" sz="2000" dirty="0"/>
              <a:t>.</a:t>
            </a:r>
          </a:p>
          <a:p>
            <a:pPr marL="0" indent="0" algn="just">
              <a:buNone/>
            </a:pPr>
            <a:endParaRPr lang="en-US" sz="1100" dirty="0"/>
          </a:p>
          <a:p>
            <a:pPr algn="just"/>
            <a:r>
              <a:rPr lang="en-US" sz="2000" dirty="0"/>
              <a:t>Essentially, a radioisotope is a version of a chemical element that has an unstable nucleus and may emit radiation as it decays to a more stable form.  Technically a radioisotope is just one type of nuclide, but in this unit they are often used synonymously.</a:t>
            </a:r>
          </a:p>
          <a:p>
            <a:pPr marL="0" indent="0" algn="just">
              <a:buNone/>
            </a:pPr>
            <a:endParaRPr lang="en-US" sz="1100" dirty="0"/>
          </a:p>
          <a:p>
            <a:pPr algn="just"/>
            <a:r>
              <a:rPr lang="en-US" sz="2000" dirty="0"/>
              <a:t>So, C-12 is a nuclide (and yes, it is an isotope of C-14 …) but it is stable in terms of its nucleus, so it is NOT a radioisotope.</a:t>
            </a:r>
          </a:p>
          <a:p>
            <a:pPr algn="just"/>
            <a:endParaRPr lang="en-US" sz="1100" dirty="0"/>
          </a:p>
          <a:p>
            <a:pPr algn="just"/>
            <a:r>
              <a:rPr lang="en-US" sz="2000" dirty="0"/>
              <a:t>C-14 is a nuclide (and it is an isotope of C-12) AND we may call     C-14 a </a:t>
            </a:r>
            <a:r>
              <a:rPr lang="en-US" sz="2000" i="1" dirty="0"/>
              <a:t>radioisotope</a:t>
            </a:r>
            <a:r>
              <a:rPr lang="en-US" sz="2000" dirty="0"/>
              <a:t> because as a nucleus it is unstable, and it will, at some point in time, release radiation…</a:t>
            </a:r>
            <a:endParaRPr lang="en-US" dirty="0"/>
          </a:p>
        </p:txBody>
      </p:sp>
    </p:spTree>
    <p:extLst>
      <p:ext uri="{BB962C8B-B14F-4D97-AF65-F5344CB8AC3E}">
        <p14:creationId xmlns:p14="http://schemas.microsoft.com/office/powerpoint/2010/main" val="2672155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3000"/>
                                        <p:tgtEl>
                                          <p:spTgt spid="3">
                                            <p:txEl>
                                              <p:pRg st="0" end="0"/>
                                            </p:txEl>
                                          </p:spTgt>
                                        </p:tgtEl>
                                      </p:cBhvr>
                                    </p:animEffect>
                                  </p:childTnLst>
                                </p:cTn>
                              </p:par>
                            </p:childTnLst>
                          </p:cTn>
                        </p:par>
                        <p:par>
                          <p:cTn id="8" fill="hold">
                            <p:stCondLst>
                              <p:cond delay="3750"/>
                            </p:stCondLst>
                            <p:childTnLst>
                              <p:par>
                                <p:cTn id="9" presetID="16" presetClass="entr" presetSubtype="21" fill="hold" nodeType="afterEffect">
                                  <p:stCondLst>
                                    <p:cond delay="8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2500"/>
                                        <p:tgtEl>
                                          <p:spTgt spid="3">
                                            <p:txEl>
                                              <p:pRg st="2" end="2"/>
                                            </p:txEl>
                                          </p:spTgt>
                                        </p:tgtEl>
                                      </p:cBhvr>
                                    </p:animEffect>
                                  </p:childTnLst>
                                </p:cTn>
                              </p:par>
                            </p:childTnLst>
                          </p:cTn>
                        </p:par>
                        <p:par>
                          <p:cTn id="12" fill="hold">
                            <p:stCondLst>
                              <p:cond delay="14250"/>
                            </p:stCondLst>
                            <p:childTnLst>
                              <p:par>
                                <p:cTn id="13" presetID="16" presetClass="entr" presetSubtype="21" fill="hold" nodeType="afterEffect">
                                  <p:stCondLst>
                                    <p:cond delay="9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3000"/>
                                        <p:tgtEl>
                                          <p:spTgt spid="3">
                                            <p:txEl>
                                              <p:pRg st="4" end="4"/>
                                            </p:txEl>
                                          </p:spTgt>
                                        </p:tgtEl>
                                      </p:cBhvr>
                                    </p:animEffect>
                                  </p:childTnLst>
                                </p:cTn>
                              </p:par>
                            </p:childTnLst>
                          </p:cTn>
                        </p:par>
                        <p:par>
                          <p:cTn id="16" fill="hold">
                            <p:stCondLst>
                              <p:cond delay="26250"/>
                            </p:stCondLst>
                            <p:childTnLst>
                              <p:par>
                                <p:cTn id="17" presetID="16" presetClass="entr" presetSubtype="21" fill="hold" nodeType="afterEffect">
                                  <p:stCondLst>
                                    <p:cond delay="70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C66F-FBE2-42C9-BE0F-92523D298917}"/>
              </a:ext>
            </a:extLst>
          </p:cNvPr>
          <p:cNvSpPr>
            <a:spLocks noGrp="1"/>
          </p:cNvSpPr>
          <p:nvPr>
            <p:ph type="title"/>
          </p:nvPr>
        </p:nvSpPr>
        <p:spPr>
          <a:xfrm>
            <a:off x="457200" y="274638"/>
            <a:ext cx="8229600" cy="792162"/>
          </a:xfrm>
        </p:spPr>
        <p:txBody>
          <a:bodyPr/>
          <a:lstStyle/>
          <a:p>
            <a:r>
              <a:rPr lang="en-US" sz="3200" dirty="0"/>
              <a:t>New Vocabulary:  Nuclear Transmutation</a:t>
            </a:r>
            <a:endParaRPr lang="en-US" sz="4000" dirty="0"/>
          </a:p>
        </p:txBody>
      </p:sp>
      <p:sp>
        <p:nvSpPr>
          <p:cNvPr id="3" name="Content Placeholder 2">
            <a:extLst>
              <a:ext uri="{FF2B5EF4-FFF2-40B4-BE49-F238E27FC236}">
                <a16:creationId xmlns:a16="http://schemas.microsoft.com/office/drawing/2014/main" id="{CEFC9379-1A15-44FC-B0F4-504E15351C9A}"/>
              </a:ext>
            </a:extLst>
          </p:cNvPr>
          <p:cNvSpPr>
            <a:spLocks noGrp="1"/>
          </p:cNvSpPr>
          <p:nvPr>
            <p:ph idx="1"/>
          </p:nvPr>
        </p:nvSpPr>
        <p:spPr>
          <a:xfrm>
            <a:off x="457200" y="1219200"/>
            <a:ext cx="8229600" cy="5029200"/>
          </a:xfrm>
        </p:spPr>
        <p:txBody>
          <a:bodyPr/>
          <a:lstStyle/>
          <a:p>
            <a:pPr algn="just"/>
            <a:r>
              <a:rPr lang="en-US" sz="2000" dirty="0"/>
              <a:t>The term, </a:t>
            </a:r>
            <a:r>
              <a:rPr lang="en-US" sz="2000" b="1" u="sng" dirty="0"/>
              <a:t>Nuclear Transmutation</a:t>
            </a:r>
            <a:r>
              <a:rPr lang="en-US" sz="2000" dirty="0"/>
              <a:t> refers to the conversion of a nuclide (or radioisotope) of one element into a nuclide of </a:t>
            </a:r>
            <a:r>
              <a:rPr lang="en-US" sz="2000" b="1" dirty="0"/>
              <a:t>another, completely different element</a:t>
            </a:r>
            <a:r>
              <a:rPr lang="en-US" sz="2000" dirty="0"/>
              <a:t>. It’s analogous to the term “chemical reaction” … but it’s all about the nucleus.  A transmutation results in a more stable nuclide and in the release of some form of radiation.  </a:t>
            </a:r>
            <a:r>
              <a:rPr lang="en-US" sz="2000" b="1" dirty="0"/>
              <a:t>So, it is reasonable to conclude that a nuclear transmutation involves a change in the number or protons and/or the number of neutrons of a nucleus.  And we know, that if you change the number of protons…you change the element!</a:t>
            </a:r>
          </a:p>
          <a:p>
            <a:pPr marL="0" indent="0" algn="just">
              <a:buNone/>
            </a:pPr>
            <a:endParaRPr lang="en-US" sz="1050" dirty="0"/>
          </a:p>
          <a:p>
            <a:pPr algn="just"/>
            <a:r>
              <a:rPr lang="en-US" sz="2000" dirty="0"/>
              <a:t>Alpha decay, Beta decay, Positron decay and Nuclear Fission, and Nuclear Fusion are examples of Nuclear Transmutations.</a:t>
            </a:r>
          </a:p>
          <a:p>
            <a:pPr marL="0" indent="0" algn="just">
              <a:buNone/>
            </a:pPr>
            <a:endParaRPr lang="en-US" sz="1050" dirty="0"/>
          </a:p>
          <a:p>
            <a:r>
              <a:rPr lang="en-US" sz="2000" dirty="0"/>
              <a:t>Note:  Gamma decay is not technically considered to be a nuclear transmutation.</a:t>
            </a:r>
            <a:r>
              <a:rPr lang="en-US" sz="2800" dirty="0"/>
              <a:t> </a:t>
            </a:r>
            <a:endParaRPr lang="en-US" dirty="0"/>
          </a:p>
        </p:txBody>
      </p:sp>
      <p:sp>
        <p:nvSpPr>
          <p:cNvPr id="10" name="TextBox 9">
            <a:extLst>
              <a:ext uri="{FF2B5EF4-FFF2-40B4-BE49-F238E27FC236}">
                <a16:creationId xmlns:a16="http://schemas.microsoft.com/office/drawing/2014/main" id="{50DFBEAE-1B34-418F-9015-6743EC979D08}"/>
              </a:ext>
            </a:extLst>
          </p:cNvPr>
          <p:cNvSpPr txBox="1"/>
          <p:nvPr/>
        </p:nvSpPr>
        <p:spPr>
          <a:xfrm>
            <a:off x="3276600" y="5638800"/>
            <a:ext cx="5181600" cy="646331"/>
          </a:xfrm>
          <a:prstGeom prst="rect">
            <a:avLst/>
          </a:prstGeom>
          <a:noFill/>
        </p:spPr>
        <p:txBody>
          <a:bodyPr wrap="square" rtlCol="0">
            <a:spAutoFit/>
          </a:bodyPr>
          <a:lstStyle/>
          <a:p>
            <a:r>
              <a:rPr lang="en-US" dirty="0"/>
              <a:t>That sounds sort of odd …right?  How can it be a nuclear change, but not change the element???</a:t>
            </a:r>
          </a:p>
        </p:txBody>
      </p:sp>
    </p:spTree>
    <p:extLst>
      <p:ext uri="{BB962C8B-B14F-4D97-AF65-F5344CB8AC3E}">
        <p14:creationId xmlns:p14="http://schemas.microsoft.com/office/powerpoint/2010/main" val="3503268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150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4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06E2-C308-4EA5-978E-2D8F86D9DF2A}"/>
              </a:ext>
            </a:extLst>
          </p:cNvPr>
          <p:cNvSpPr>
            <a:spLocks noGrp="1"/>
          </p:cNvSpPr>
          <p:nvPr>
            <p:ph type="title"/>
          </p:nvPr>
        </p:nvSpPr>
        <p:spPr/>
        <p:txBody>
          <a:bodyPr/>
          <a:lstStyle/>
          <a:p>
            <a:r>
              <a:rPr lang="en-US" sz="3600" dirty="0"/>
              <a:t>Examples of Nuclear Transmutations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80B928-38C0-477E-AEC2-7F773AD41B51}"/>
                  </a:ext>
                </a:extLst>
              </p:cNvPr>
              <p:cNvSpPr>
                <a:spLocks noGrp="1"/>
              </p:cNvSpPr>
              <p:nvPr>
                <p:ph idx="1"/>
              </p:nvPr>
            </p:nvSpPr>
            <p:spPr/>
            <p:txBody>
              <a:bodyPr/>
              <a:lstStyle/>
              <a:p>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6</m:t>
                        </m:r>
                      </m:sub>
                      <m:sup>
                        <m:r>
                          <a:rPr lang="en-US" b="0" i="1" smtClean="0">
                            <a:latin typeface="Cambria Math" panose="02040503050406030204" pitchFamily="18" charset="0"/>
                          </a:rPr>
                          <m:t>14</m:t>
                        </m:r>
                      </m:sup>
                      <m:e>
                        <m:r>
                          <m:rPr>
                            <m:sty m:val="p"/>
                          </m:rPr>
                          <a:rPr lang="en-US" b="0" i="0" smtClean="0">
                            <a:latin typeface="Cambria Math" panose="02040503050406030204" pitchFamily="18" charset="0"/>
                          </a:rPr>
                          <m:t>C</m:t>
                        </m:r>
                      </m:e>
                    </m:sPre>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Pre>
                      <m:sPrePr>
                        <m:ctrlPr>
                          <a:rPr lang="en-US" i="1" smtClean="0">
                            <a:latin typeface="Cambria Math" panose="02040503050406030204" pitchFamily="18" charset="0"/>
                            <a:cs typeface="Times New Roman" panose="02020603050405020304" pitchFamily="18" charset="0"/>
                          </a:rPr>
                        </m:ctrlPr>
                      </m:sPrePr>
                      <m:sub>
                        <m:r>
                          <a:rPr lang="en-US" b="0" i="1" smtClean="0">
                            <a:latin typeface="Cambria Math" panose="02040503050406030204" pitchFamily="18" charset="0"/>
                            <a:cs typeface="Times New Roman" panose="02020603050405020304" pitchFamily="18" charset="0"/>
                          </a:rPr>
                          <m:t>−1</m:t>
                        </m:r>
                      </m:sub>
                      <m:sup>
                        <m:r>
                          <a:rPr lang="en-US" b="0" i="1" smtClean="0">
                            <a:latin typeface="Cambria Math" panose="02040503050406030204" pitchFamily="18" charset="0"/>
                          </a:rPr>
                          <m:t>0</m:t>
                        </m:r>
                      </m:sup>
                      <m:e>
                        <m:r>
                          <a:rPr lang="en-US" b="0" i="1" smtClean="0">
                            <a:latin typeface="Cambria Math" panose="02040503050406030204" pitchFamily="18" charset="0"/>
                          </a:rPr>
                          <m:t>𝑒</m:t>
                        </m:r>
                      </m:e>
                    </m:sPre>
                  </m:oMath>
                </a14:m>
                <a:r>
                  <a:rPr lang="en-US" dirty="0"/>
                  <a:t> +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7</m:t>
                        </m:r>
                      </m:sub>
                      <m:sup>
                        <m:r>
                          <a:rPr lang="en-US" b="0" i="1" smtClean="0">
                            <a:latin typeface="Cambria Math" panose="02040503050406030204" pitchFamily="18" charset="0"/>
                          </a:rPr>
                          <m:t>14</m:t>
                        </m:r>
                      </m:sup>
                      <m:e>
                        <m:r>
                          <m:rPr>
                            <m:sty m:val="p"/>
                          </m:rPr>
                          <a:rPr lang="en-US" b="0" i="0" smtClean="0">
                            <a:latin typeface="Cambria Math" panose="02040503050406030204" pitchFamily="18" charset="0"/>
                          </a:rPr>
                          <m:t>N</m:t>
                        </m:r>
                      </m:e>
                    </m:sPre>
                  </m:oMath>
                </a14:m>
                <a:r>
                  <a:rPr lang="en-US" dirty="0"/>
                  <a:t> </a:t>
                </a:r>
                <a:r>
                  <a:rPr lang="en-US" sz="2000" dirty="0"/>
                  <a:t> This is a transmutation because C-14 transmutes to N-14.  N-14 is a different element … Something must have happened to the number of protons in C-14.  N-14 is called the daughter nuclide.</a:t>
                </a:r>
              </a:p>
              <a:p>
                <a:endParaRPr lang="en-US" sz="800" dirty="0"/>
              </a:p>
              <a:p>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86</m:t>
                        </m:r>
                      </m:sub>
                      <m:sup>
                        <m:r>
                          <a:rPr lang="en-US" b="0" i="1" smtClean="0">
                            <a:latin typeface="Cambria Math" panose="02040503050406030204" pitchFamily="18" charset="0"/>
                          </a:rPr>
                          <m:t>222</m:t>
                        </m:r>
                      </m:sup>
                      <m:e>
                        <m:r>
                          <m:rPr>
                            <m:sty m:val="p"/>
                          </m:rPr>
                          <a:rPr lang="en-US" b="0" i="0" smtClean="0">
                            <a:latin typeface="Cambria Math" panose="02040503050406030204" pitchFamily="18" charset="0"/>
                          </a:rPr>
                          <m:t>Rn</m:t>
                        </m:r>
                      </m:e>
                    </m:sPre>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Pre>
                      <m:sPrePr>
                        <m:ctrlPr>
                          <a:rPr lang="en-US" i="1">
                            <a:latin typeface="Cambria Math" panose="02040503050406030204" pitchFamily="18" charset="0"/>
                            <a:cs typeface="Times New Roman" panose="02020603050405020304" pitchFamily="18" charset="0"/>
                          </a:rPr>
                        </m:ctrlPr>
                      </m:sPrePr>
                      <m:sub>
                        <m:r>
                          <a:rPr lang="en-US" b="0" i="1" smtClean="0">
                            <a:latin typeface="Cambria Math" panose="02040503050406030204" pitchFamily="18" charset="0"/>
                            <a:cs typeface="Times New Roman" panose="02020603050405020304" pitchFamily="18" charset="0"/>
                          </a:rPr>
                          <m:t>2</m:t>
                        </m:r>
                      </m:sub>
                      <m:sup>
                        <m:r>
                          <a:rPr lang="en-US" b="0" i="1" smtClean="0">
                            <a:latin typeface="Cambria Math" panose="02040503050406030204" pitchFamily="18" charset="0"/>
                            <a:cs typeface="Times New Roman" panose="02020603050405020304" pitchFamily="18" charset="0"/>
                          </a:rPr>
                          <m:t>4</m:t>
                        </m:r>
                      </m:sup>
                      <m:e>
                        <m:r>
                          <m:rPr>
                            <m:sty m:val="p"/>
                          </m:rPr>
                          <a:rPr lang="en-US" b="0" i="0" smtClean="0">
                            <a:latin typeface="Cambria Math" panose="02040503050406030204" pitchFamily="18" charset="0"/>
                          </a:rPr>
                          <m:t>He</m:t>
                        </m:r>
                      </m:e>
                    </m:sPre>
                  </m:oMath>
                </a14:m>
                <a:r>
                  <a:rPr lang="en-US" dirty="0"/>
                  <a:t> + </a:t>
                </a:r>
                <a14:m>
                  <m:oMath xmlns:m="http://schemas.openxmlformats.org/officeDocument/2006/math">
                    <m:sPre>
                      <m:sPrePr>
                        <m:ctrlPr>
                          <a:rPr lang="en-US" i="1">
                            <a:latin typeface="Cambria Math" panose="02040503050406030204" pitchFamily="18" charset="0"/>
                          </a:rPr>
                        </m:ctrlPr>
                      </m:sPrePr>
                      <m:sub>
                        <m:r>
                          <a:rPr lang="en-US" b="0" i="1" smtClean="0">
                            <a:latin typeface="Cambria Math" panose="02040503050406030204" pitchFamily="18" charset="0"/>
                          </a:rPr>
                          <m:t>84</m:t>
                        </m:r>
                      </m:sub>
                      <m:sup>
                        <m:r>
                          <a:rPr lang="en-US" b="0" i="1" smtClean="0">
                            <a:latin typeface="Cambria Math" panose="02040503050406030204" pitchFamily="18" charset="0"/>
                          </a:rPr>
                          <m:t>218</m:t>
                        </m:r>
                      </m:sup>
                      <m:e>
                        <m:r>
                          <m:rPr>
                            <m:sty m:val="p"/>
                          </m:rPr>
                          <a:rPr lang="en-US" b="0" i="0" smtClean="0">
                            <a:latin typeface="Cambria Math" panose="02040503050406030204" pitchFamily="18" charset="0"/>
                          </a:rPr>
                          <m:t>Ra</m:t>
                        </m:r>
                      </m:e>
                    </m:sPre>
                  </m:oMath>
                </a14:m>
                <a:r>
                  <a:rPr lang="en-US" dirty="0"/>
                  <a:t>  </a:t>
                </a:r>
                <a:r>
                  <a:rPr lang="en-US" sz="2000" dirty="0"/>
                  <a:t>This is a nuclear transmutation too… Notice that radon-222 has turned into He-4 and Ra-218.  </a:t>
                </a:r>
              </a:p>
              <a:p>
                <a:pPr marL="0" indent="0">
                  <a:buNone/>
                </a:pPr>
                <a:r>
                  <a:rPr lang="en-US" sz="2000" dirty="0"/>
                  <a:t>     Ra-218 is called the daughter nuclide.  </a:t>
                </a:r>
              </a:p>
              <a:p>
                <a:pPr marL="0" indent="0">
                  <a:buNone/>
                </a:pPr>
                <a:endParaRPr lang="en-US" sz="1050" dirty="0"/>
              </a:p>
              <a:p>
                <a14:m>
                  <m:oMath xmlns:m="http://schemas.openxmlformats.org/officeDocument/2006/math">
                    <m:sPre>
                      <m:sPrePr>
                        <m:ctrlPr>
                          <a:rPr lang="en-US" i="1">
                            <a:latin typeface="Cambria Math" panose="02040503050406030204" pitchFamily="18" charset="0"/>
                          </a:rPr>
                        </m:ctrlPr>
                      </m:sPrePr>
                      <m:sub>
                        <m:r>
                          <a:rPr lang="en-US" b="0" i="1" smtClean="0">
                            <a:latin typeface="Cambria Math" panose="02040503050406030204" pitchFamily="18" charset="0"/>
                          </a:rPr>
                          <m:t>12</m:t>
                        </m:r>
                      </m:sub>
                      <m:sup>
                        <m:r>
                          <a:rPr lang="en-US" b="0" i="1" smtClean="0">
                            <a:latin typeface="Cambria Math" panose="02040503050406030204" pitchFamily="18" charset="0"/>
                          </a:rPr>
                          <m:t>23</m:t>
                        </m:r>
                      </m:sup>
                      <m:e>
                        <m:r>
                          <m:rPr>
                            <m:sty m:val="p"/>
                          </m:rPr>
                          <a:rPr lang="en-US" b="0" i="0" smtClean="0">
                            <a:latin typeface="Cambria Math" panose="02040503050406030204" pitchFamily="18" charset="0"/>
                          </a:rPr>
                          <m:t>Mg</m:t>
                        </m:r>
                      </m:e>
                    </m:sPre>
                    <m:r>
                      <m:rPr>
                        <m:nor/>
                      </m:rPr>
                      <a:rPr lang="en-US" dirty="0">
                        <a:latin typeface="Times New Roman" panose="02020603050405020304" pitchFamily="18" charset="0"/>
                        <a:cs typeface="Times New Roman" panose="02020603050405020304" pitchFamily="18" charset="0"/>
                      </a:rPr>
                      <m:t>→ </m:t>
                    </m:r>
                    <m:sPre>
                      <m:sPrePr>
                        <m:ctrlPr>
                          <a:rPr lang="en-US" i="1">
                            <a:latin typeface="Cambria Math" panose="02040503050406030204" pitchFamily="18" charset="0"/>
                            <a:cs typeface="Times New Roman" panose="02020603050405020304" pitchFamily="18" charset="0"/>
                          </a:rPr>
                        </m:ctrlPr>
                      </m:sPrePr>
                      <m:sub>
                        <m:r>
                          <a:rPr lang="en-US" b="0" i="1" smtClean="0">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1</m:t>
                        </m:r>
                      </m:sub>
                      <m:sup>
                        <m:r>
                          <a:rPr lang="en-US" i="1">
                            <a:latin typeface="Cambria Math" panose="02040503050406030204" pitchFamily="18" charset="0"/>
                          </a:rPr>
                          <m:t>0</m:t>
                        </m:r>
                      </m:sup>
                      <m:e>
                        <m:r>
                          <a:rPr lang="en-US" i="1">
                            <a:latin typeface="Cambria Math" panose="02040503050406030204" pitchFamily="18" charset="0"/>
                          </a:rPr>
                          <m:t>𝑒</m:t>
                        </m:r>
                      </m:e>
                    </m:sPre>
                    <m:r>
                      <m:rPr>
                        <m:nor/>
                      </m:rPr>
                      <a:rPr lang="en-US" dirty="0"/>
                      <m:t> + </m:t>
                    </m:r>
                    <m:sPre>
                      <m:sPrePr>
                        <m:ctrlPr>
                          <a:rPr lang="en-US" i="1">
                            <a:latin typeface="Cambria Math" panose="02040503050406030204" pitchFamily="18" charset="0"/>
                          </a:rPr>
                        </m:ctrlPr>
                      </m:sPrePr>
                      <m:sub>
                        <m:r>
                          <a:rPr lang="en-US" b="0" i="1" smtClean="0">
                            <a:latin typeface="Cambria Math" panose="02040503050406030204" pitchFamily="18" charset="0"/>
                          </a:rPr>
                          <m:t>11</m:t>
                        </m:r>
                      </m:sub>
                      <m:sup>
                        <m:r>
                          <a:rPr lang="en-US" b="0" i="1" smtClean="0">
                            <a:latin typeface="Cambria Math" panose="02040503050406030204" pitchFamily="18" charset="0"/>
                          </a:rPr>
                          <m:t>23</m:t>
                        </m:r>
                      </m:sup>
                      <m:e>
                        <m:r>
                          <m:rPr>
                            <m:sty m:val="p"/>
                          </m:rPr>
                          <a:rPr lang="en-US" b="0" i="0" smtClean="0">
                            <a:latin typeface="Cambria Math" panose="02040503050406030204" pitchFamily="18" charset="0"/>
                          </a:rPr>
                          <m:t>Na</m:t>
                        </m:r>
                      </m:e>
                    </m:sPre>
                  </m:oMath>
                </a14:m>
                <a:r>
                  <a:rPr lang="en-US" dirty="0"/>
                  <a:t> </a:t>
                </a:r>
                <a:r>
                  <a:rPr lang="en-US" sz="2000" dirty="0"/>
                  <a:t>This is a nuclear transmutation, I can tell, because the element on the reactant side, is different from the species on the product side …Na-23 is the daughter nuclide </a:t>
                </a:r>
                <a:endParaRPr lang="en-US" dirty="0"/>
              </a:p>
            </p:txBody>
          </p:sp>
        </mc:Choice>
        <mc:Fallback xmlns="">
          <p:sp>
            <p:nvSpPr>
              <p:cNvPr id="3" name="Content Placeholder 2">
                <a:extLst>
                  <a:ext uri="{FF2B5EF4-FFF2-40B4-BE49-F238E27FC236}">
                    <a16:creationId xmlns:a16="http://schemas.microsoft.com/office/drawing/2014/main" id="{AD80B928-38C0-477E-AEC2-7F773AD41B51}"/>
                  </a:ext>
                </a:extLst>
              </p:cNvPr>
              <p:cNvSpPr>
                <a:spLocks noGrp="1" noRot="1" noChangeAspect="1" noMove="1" noResize="1" noEditPoints="1" noAdjustHandles="1" noChangeArrowheads="1" noChangeShapeType="1" noTextEdit="1"/>
              </p:cNvSpPr>
              <p:nvPr>
                <p:ph idx="1"/>
              </p:nvPr>
            </p:nvSpPr>
            <p:spPr>
              <a:blipFill>
                <a:blip r:embed="rId2"/>
                <a:stretch>
                  <a:fillRect t="-1617" r="-815"/>
                </a:stretch>
              </a:blipFill>
            </p:spPr>
            <p:txBody>
              <a:bodyPr/>
              <a:lstStyle/>
              <a:p>
                <a:r>
                  <a:rPr lang="en-US">
                    <a:noFill/>
                  </a:rPr>
                  <a:t> </a:t>
                </a:r>
              </a:p>
            </p:txBody>
          </p:sp>
        </mc:Fallback>
      </mc:AlternateContent>
    </p:spTree>
    <p:extLst>
      <p:ext uri="{BB962C8B-B14F-4D97-AF65-F5344CB8AC3E}">
        <p14:creationId xmlns:p14="http://schemas.microsoft.com/office/powerpoint/2010/main" val="1353703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500"/>
                                        <p:tgtEl>
                                          <p:spTgt spid="2"/>
                                        </p:tgtEl>
                                      </p:cBhvr>
                                    </p:animEffect>
                                  </p:childTnLst>
                                </p:cTn>
                              </p:par>
                              <p:par>
                                <p:cTn id="8" presetID="22" presetClass="entr" presetSubtype="4" fill="hold" nodeType="with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0"/>
                                        <p:tgtEl>
                                          <p:spTgt spid="3">
                                            <p:txEl>
                                              <p:pRg st="0" end="0"/>
                                            </p:txEl>
                                          </p:spTgt>
                                        </p:tgtEl>
                                      </p:cBhvr>
                                    </p:animEffect>
                                  </p:childTnLst>
                                </p:cTn>
                              </p:par>
                              <p:par>
                                <p:cTn id="11" presetID="22" presetClass="entr" presetSubtype="4" fill="hold" nodeType="withEffect">
                                  <p:stCondLst>
                                    <p:cond delay="1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0"/>
                                        <p:tgtEl>
                                          <p:spTgt spid="3">
                                            <p:txEl>
                                              <p:pRg st="2" end="2"/>
                                            </p:txEl>
                                          </p:spTgt>
                                        </p:tgtEl>
                                      </p:cBhvr>
                                    </p:animEffect>
                                  </p:childTnLst>
                                </p:cTn>
                              </p:par>
                              <p:par>
                                <p:cTn id="14" presetID="22" presetClass="entr" presetSubtype="4" fill="hold" nodeType="with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0"/>
                                        <p:tgtEl>
                                          <p:spTgt spid="3">
                                            <p:txEl>
                                              <p:pRg st="3" end="3"/>
                                            </p:txEl>
                                          </p:spTgt>
                                        </p:tgtEl>
                                      </p:cBhvr>
                                    </p:animEffect>
                                  </p:childTnLst>
                                </p:cTn>
                              </p:par>
                              <p:par>
                                <p:cTn id="17" presetID="22" presetClass="entr" presetSubtype="4" fill="hold" nodeType="withEffect">
                                  <p:stCondLst>
                                    <p:cond delay="15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1907</Words>
  <Application>Microsoft Office PowerPoint</Application>
  <PresentationFormat>On-screen Show (4:3)</PresentationFormat>
  <Paragraphs>115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Rounded MT Bold</vt:lpstr>
      <vt:lpstr>Cambria Math</vt:lpstr>
      <vt:lpstr>Forte</vt:lpstr>
      <vt:lpstr>Times New Roman</vt:lpstr>
      <vt:lpstr>Default Design</vt:lpstr>
      <vt:lpstr>Alpha Beta and Gamma Decay</vt:lpstr>
      <vt:lpstr>Goals of this PowerPoint</vt:lpstr>
      <vt:lpstr>New Vocabulary:  Radiation vs. Nuclear Radiation vs. Radioactivity</vt:lpstr>
      <vt:lpstr>The difference between the two terms, is, the origin of the radiation …</vt:lpstr>
      <vt:lpstr>Radioactivity</vt:lpstr>
      <vt:lpstr>New Vocabulary: Isotope vs. Nuclide vs. Radioisotope</vt:lpstr>
      <vt:lpstr>Isotope vs. Nuclide vs. Radioisotope (continued)</vt:lpstr>
      <vt:lpstr>New Vocabulary:  Nuclear Transmutation</vt:lpstr>
      <vt:lpstr>Examples of Nuclear Transmutations</vt:lpstr>
      <vt:lpstr>Quickly, What Is A Nuclear Reaction, But Not A Transmutation?</vt:lpstr>
      <vt:lpstr>What is Alpha Decay?</vt:lpstr>
      <vt:lpstr>Summary of Alpha Decay</vt:lpstr>
      <vt:lpstr>PowerPoint Presentation</vt:lpstr>
      <vt:lpstr>PowerPoint Presentation</vt:lpstr>
      <vt:lpstr>What Is Beta Decay?</vt:lpstr>
      <vt:lpstr>PowerPoint Presentation</vt:lpstr>
      <vt:lpstr>Summary of Beta Decay</vt:lpstr>
      <vt:lpstr>Visualization of Gamma Decay </vt:lpstr>
      <vt:lpstr>Penetration of Radiation</vt:lpstr>
      <vt:lpstr>Ionizing Radiation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 T. Di Gaetano</dc:creator>
  <cp:lastModifiedBy>F. T. DiGaetano</cp:lastModifiedBy>
  <cp:revision>81</cp:revision>
  <dcterms:created xsi:type="dcterms:W3CDTF">2007-05-13T21:23:48Z</dcterms:created>
  <dcterms:modified xsi:type="dcterms:W3CDTF">2020-04-25T20:02:49Z</dcterms:modified>
</cp:coreProperties>
</file>